
<file path=[Content_Types].xml><?xml version="1.0" encoding="utf-8"?>
<Types xmlns="http://schemas.openxmlformats.org/package/2006/content-types">
  <Default Extension="png" ContentType="image/png"/>
  <Default Extension="emf" ContentType="image/x-emf"/>
  <Default Extension="xls" ContentType="application/vnd.ms-excel"/>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63" r:id="rId3"/>
    <p:sldId id="261" r:id="rId4"/>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260" r:id="rId43"/>
  </p:sldIdLst>
  <p:sldSz cx="9144000" cy="6858000" type="screen4x3"/>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984" y="-96"/>
      </p:cViewPr>
      <p:guideLst>
        <p:guide orient="horz" pos="2160"/>
        <p:guide pos="2880"/>
      </p:guideLst>
    </p:cSldViewPr>
  </p:slideViewPr>
  <p:notesTextViewPr>
    <p:cViewPr>
      <p:scale>
        <a:sx n="1" d="1"/>
        <a:sy n="1" d="1"/>
      </p:scale>
      <p:origin x="0" y="0"/>
    </p:cViewPr>
  </p:notesTextViewPr>
  <p:notesViewPr>
    <p:cSldViewPr snapToGrid="0">
      <p:cViewPr varScale="1">
        <p:scale>
          <a:sx n="56" d="100"/>
          <a:sy n="56" d="100"/>
        </p:scale>
        <p:origin x="2856"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651CB6-B1E1-4D18-AC1B-B9F89CB36E05}" type="datetimeFigureOut">
              <a:rPr lang="zh-CN" altLang="en-US" smtClean="0"/>
              <a:t>2016/8/27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4D8174-1906-437C-B9B4-8430A381E279}" type="slidenum">
              <a:rPr lang="zh-CN" altLang="en-US" smtClean="0"/>
              <a:t>‹#›</a:t>
            </a:fld>
            <a:endParaRPr lang="zh-CN" altLang="en-US"/>
          </a:p>
        </p:txBody>
      </p:sp>
    </p:spTree>
    <p:extLst>
      <p:ext uri="{BB962C8B-B14F-4D97-AF65-F5344CB8AC3E}">
        <p14:creationId xmlns:p14="http://schemas.microsoft.com/office/powerpoint/2010/main" val="3351924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0ACEF9-E6C4-4CBD-BEC6-A925588997D0}" type="slidenum">
              <a:rPr lang="zh-CN" altLang="en-US" smtClean="0"/>
              <a:t>14</a:t>
            </a:fld>
            <a:endParaRPr lang="zh-CN" altLang="en-US"/>
          </a:p>
        </p:txBody>
      </p:sp>
    </p:spTree>
    <p:extLst>
      <p:ext uri="{BB962C8B-B14F-4D97-AF65-F5344CB8AC3E}">
        <p14:creationId xmlns:p14="http://schemas.microsoft.com/office/powerpoint/2010/main" val="713777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0ACEF9-E6C4-4CBD-BEC6-A925588997D0}" type="slidenum">
              <a:rPr lang="zh-CN" altLang="en-US" smtClean="0"/>
              <a:t>15</a:t>
            </a:fld>
            <a:endParaRPr lang="zh-CN" altLang="en-US"/>
          </a:p>
        </p:txBody>
      </p:sp>
    </p:spTree>
    <p:extLst>
      <p:ext uri="{BB962C8B-B14F-4D97-AF65-F5344CB8AC3E}">
        <p14:creationId xmlns:p14="http://schemas.microsoft.com/office/powerpoint/2010/main" val="713777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0ACEF9-E6C4-4CBD-BEC6-A925588997D0}" type="slidenum">
              <a:rPr lang="zh-CN" altLang="en-US" smtClean="0"/>
              <a:t>27</a:t>
            </a:fld>
            <a:endParaRPr lang="zh-CN" altLang="en-US"/>
          </a:p>
        </p:txBody>
      </p:sp>
    </p:spTree>
    <p:extLst>
      <p:ext uri="{BB962C8B-B14F-4D97-AF65-F5344CB8AC3E}">
        <p14:creationId xmlns:p14="http://schemas.microsoft.com/office/powerpoint/2010/main" val="713777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0ACEF9-E6C4-4CBD-BEC6-A925588997D0}" type="slidenum">
              <a:rPr lang="zh-CN" altLang="en-US" smtClean="0"/>
              <a:t>28</a:t>
            </a:fld>
            <a:endParaRPr lang="zh-CN" altLang="en-US"/>
          </a:p>
        </p:txBody>
      </p:sp>
    </p:spTree>
    <p:extLst>
      <p:ext uri="{BB962C8B-B14F-4D97-AF65-F5344CB8AC3E}">
        <p14:creationId xmlns:p14="http://schemas.microsoft.com/office/powerpoint/2010/main" val="713777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0ACEF9-E6C4-4CBD-BEC6-A925588997D0}" type="slidenum">
              <a:rPr lang="zh-CN" altLang="en-US" smtClean="0"/>
              <a:t>30</a:t>
            </a:fld>
            <a:endParaRPr lang="zh-CN" altLang="en-US"/>
          </a:p>
        </p:txBody>
      </p:sp>
    </p:spTree>
    <p:extLst>
      <p:ext uri="{BB962C8B-B14F-4D97-AF65-F5344CB8AC3E}">
        <p14:creationId xmlns:p14="http://schemas.microsoft.com/office/powerpoint/2010/main" val="1504692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0ACEF9-E6C4-4CBD-BEC6-A925588997D0}" type="slidenum">
              <a:rPr lang="zh-CN" altLang="en-US" smtClean="0"/>
              <a:t>35</a:t>
            </a:fld>
            <a:endParaRPr lang="zh-CN" altLang="en-US"/>
          </a:p>
        </p:txBody>
      </p:sp>
    </p:spTree>
    <p:extLst>
      <p:ext uri="{BB962C8B-B14F-4D97-AF65-F5344CB8AC3E}">
        <p14:creationId xmlns:p14="http://schemas.microsoft.com/office/powerpoint/2010/main" val="861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0ACEF9-E6C4-4CBD-BEC6-A925588997D0}" type="slidenum">
              <a:rPr lang="zh-CN" altLang="en-US" smtClean="0"/>
              <a:t>36</a:t>
            </a:fld>
            <a:endParaRPr lang="zh-CN" altLang="en-US"/>
          </a:p>
        </p:txBody>
      </p:sp>
    </p:spTree>
    <p:extLst>
      <p:ext uri="{BB962C8B-B14F-4D97-AF65-F5344CB8AC3E}">
        <p14:creationId xmlns:p14="http://schemas.microsoft.com/office/powerpoint/2010/main" val="1504692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0ACEF9-E6C4-4CBD-BEC6-A925588997D0}" type="slidenum">
              <a:rPr lang="zh-CN" altLang="en-US" smtClean="0"/>
              <a:t>38</a:t>
            </a:fld>
            <a:endParaRPr lang="zh-CN" altLang="en-US"/>
          </a:p>
        </p:txBody>
      </p:sp>
    </p:spTree>
    <p:extLst>
      <p:ext uri="{BB962C8B-B14F-4D97-AF65-F5344CB8AC3E}">
        <p14:creationId xmlns:p14="http://schemas.microsoft.com/office/powerpoint/2010/main" val="861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p:sp>
      <p:sp>
        <p:nvSpPr>
          <p:cNvPr id="7171" name="备注占位符 2"/>
          <p:cNvSpPr>
            <a:spLocks noGrp="1"/>
          </p:cNvSpPr>
          <p:nvPr>
            <p:ph type="body" idx="1"/>
          </p:nvPr>
        </p:nvSpPr>
        <p:spPr>
          <a:noFill/>
        </p:spPr>
        <p:txBody>
          <a:bodyPr/>
          <a:lstStyle/>
          <a:p>
            <a:endParaRPr lang="zh-CN" altLang="en-US" smtClean="0"/>
          </a:p>
        </p:txBody>
      </p:sp>
      <p:sp>
        <p:nvSpPr>
          <p:cNvPr id="7172" name="灯片编号占位符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None/>
            </a:pPr>
            <a:fld id="{A3DF5170-8A0D-43AE-A108-EB1D46CE06DD}" type="slidenum">
              <a:rPr lang="zh-CN" altLang="en-US"/>
              <a:pPr eaLnBrk="1" hangingPunct="1">
                <a:buFontTx/>
                <a:buNone/>
              </a:pPr>
              <a:t>42</a:t>
            </a:fld>
            <a:endParaRPr lang="en-US" altLang="zh-CN"/>
          </a:p>
        </p:txBody>
      </p:sp>
    </p:spTree>
    <p:extLst>
      <p:ext uri="{BB962C8B-B14F-4D97-AF65-F5344CB8AC3E}">
        <p14:creationId xmlns:p14="http://schemas.microsoft.com/office/powerpoint/2010/main" val="2121676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0" y="-1"/>
            <a:ext cx="9140780" cy="6858001"/>
          </a:xfrm>
          <a:prstGeom prst="rect">
            <a:avLst/>
          </a:prstGeom>
        </p:spPr>
      </p:pic>
      <p:sp>
        <p:nvSpPr>
          <p:cNvPr id="2" name="Title 1"/>
          <p:cNvSpPr>
            <a:spLocks noGrp="1"/>
          </p:cNvSpPr>
          <p:nvPr>
            <p:ph type="ctrTitle"/>
          </p:nvPr>
        </p:nvSpPr>
        <p:spPr>
          <a:xfrm>
            <a:off x="685800" y="1352281"/>
            <a:ext cx="7772400" cy="2157681"/>
          </a:xfr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8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单击以编辑母版副标题样式</a:t>
            </a:r>
            <a:endParaRPr lang="en-US" dirty="0"/>
          </a:p>
        </p:txBody>
      </p:sp>
      <p:sp>
        <p:nvSpPr>
          <p:cNvPr id="4" name="Date Placeholder 3"/>
          <p:cNvSpPr>
            <a:spLocks noGrp="1"/>
          </p:cNvSpPr>
          <p:nvPr>
            <p:ph type="dt" sz="half" idx="10"/>
          </p:nvPr>
        </p:nvSpPr>
        <p:spPr/>
        <p:txBody>
          <a:bodyPr/>
          <a:lstStyle/>
          <a:p>
            <a:fld id="{8AA88397-7984-4816-A3BC-987D45041CB5}" type="datetimeFigureOut">
              <a:rPr lang="zh-CN" altLang="en-US" smtClean="0"/>
              <a:t>2016/8/27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564C423-1280-4737-888E-126E3DA98E05}" type="slidenum">
              <a:rPr lang="zh-CN" altLang="en-US" smtClean="0"/>
              <a:t>‹#›</a:t>
            </a:fld>
            <a:endParaRPr lang="zh-CN" altLang="en-US"/>
          </a:p>
        </p:txBody>
      </p:sp>
    </p:spTree>
    <p:extLst>
      <p:ext uri="{BB962C8B-B14F-4D97-AF65-F5344CB8AC3E}">
        <p14:creationId xmlns:p14="http://schemas.microsoft.com/office/powerpoint/2010/main" val="154933239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AA88397-7984-4816-A3BC-987D45041CB5}" type="datetimeFigureOut">
              <a:rPr lang="zh-CN" altLang="en-US" smtClean="0"/>
              <a:t>2016/8/27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564C423-1280-4737-888E-126E3DA98E05}" type="slidenum">
              <a:rPr lang="zh-CN" altLang="en-US" smtClean="0"/>
              <a:t>‹#›</a:t>
            </a:fld>
            <a:endParaRPr lang="zh-CN" altLang="en-US"/>
          </a:p>
        </p:txBody>
      </p:sp>
      <p:sp>
        <p:nvSpPr>
          <p:cNvPr id="7" name="Title 1"/>
          <p:cNvSpPr>
            <a:spLocks noGrp="1"/>
          </p:cNvSpPr>
          <p:nvPr>
            <p:ph type="title"/>
          </p:nvPr>
        </p:nvSpPr>
        <p:spPr>
          <a:xfrm>
            <a:off x="1657350" y="154546"/>
            <a:ext cx="4716082" cy="776289"/>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en-US" dirty="0"/>
          </a:p>
        </p:txBody>
      </p:sp>
      <p:sp>
        <p:nvSpPr>
          <p:cNvPr id="8" name="矩形 1"/>
          <p:cNvSpPr>
            <a:spLocks noChangeArrowheads="1"/>
          </p:cNvSpPr>
          <p:nvPr userDrawn="1"/>
        </p:nvSpPr>
        <p:spPr bwMode="auto">
          <a:xfrm>
            <a:off x="691076" y="221355"/>
            <a:ext cx="785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extLst>
      <p:ext uri="{BB962C8B-B14F-4D97-AF65-F5344CB8AC3E}">
        <p14:creationId xmlns:p14="http://schemas.microsoft.com/office/powerpoint/2010/main" val="39555197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AA88397-7984-4816-A3BC-987D45041CB5}" type="datetimeFigureOut">
              <a:rPr lang="zh-CN" altLang="en-US" smtClean="0"/>
              <a:t>2016/8/27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564C423-1280-4737-888E-126E3DA98E05}" type="slidenum">
              <a:rPr lang="zh-CN" altLang="en-US" smtClean="0"/>
              <a:t>‹#›</a:t>
            </a:fld>
            <a:endParaRPr lang="zh-CN" altLang="en-US"/>
          </a:p>
        </p:txBody>
      </p:sp>
      <p:sp>
        <p:nvSpPr>
          <p:cNvPr id="8" name="Title 1"/>
          <p:cNvSpPr>
            <a:spLocks noGrp="1"/>
          </p:cNvSpPr>
          <p:nvPr>
            <p:ph type="title"/>
          </p:nvPr>
        </p:nvSpPr>
        <p:spPr>
          <a:xfrm>
            <a:off x="1657350" y="154546"/>
            <a:ext cx="4716082" cy="776289"/>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en-US" dirty="0"/>
          </a:p>
        </p:txBody>
      </p:sp>
      <p:sp>
        <p:nvSpPr>
          <p:cNvPr id="9" name="矩形 1"/>
          <p:cNvSpPr>
            <a:spLocks noChangeArrowheads="1"/>
          </p:cNvSpPr>
          <p:nvPr userDrawn="1"/>
        </p:nvSpPr>
        <p:spPr bwMode="auto">
          <a:xfrm>
            <a:off x="691076" y="221355"/>
            <a:ext cx="785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extLst>
      <p:ext uri="{BB962C8B-B14F-4D97-AF65-F5344CB8AC3E}">
        <p14:creationId xmlns:p14="http://schemas.microsoft.com/office/powerpoint/2010/main" val="21337459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AA88397-7984-4816-A3BC-987D45041CB5}" type="datetimeFigureOut">
              <a:rPr lang="zh-CN" altLang="en-US" smtClean="0"/>
              <a:t>2016/8/27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564C423-1280-4737-888E-126E3DA98E05}" type="slidenum">
              <a:rPr lang="zh-CN" altLang="en-US" smtClean="0"/>
              <a:t>‹#›</a:t>
            </a:fld>
            <a:endParaRPr lang="zh-CN" altLang="en-US"/>
          </a:p>
        </p:txBody>
      </p:sp>
      <p:sp>
        <p:nvSpPr>
          <p:cNvPr id="10" name="Title 1"/>
          <p:cNvSpPr>
            <a:spLocks noGrp="1"/>
          </p:cNvSpPr>
          <p:nvPr>
            <p:ph type="title"/>
          </p:nvPr>
        </p:nvSpPr>
        <p:spPr>
          <a:xfrm>
            <a:off x="1657350" y="154546"/>
            <a:ext cx="4716082" cy="776289"/>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en-US" dirty="0"/>
          </a:p>
        </p:txBody>
      </p:sp>
      <p:sp>
        <p:nvSpPr>
          <p:cNvPr id="11" name="矩形 1"/>
          <p:cNvSpPr>
            <a:spLocks noChangeArrowheads="1"/>
          </p:cNvSpPr>
          <p:nvPr userDrawn="1"/>
        </p:nvSpPr>
        <p:spPr bwMode="auto">
          <a:xfrm>
            <a:off x="691076" y="221355"/>
            <a:ext cx="785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extLst>
      <p:ext uri="{BB962C8B-B14F-4D97-AF65-F5344CB8AC3E}">
        <p14:creationId xmlns:p14="http://schemas.microsoft.com/office/powerpoint/2010/main" val="78499189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657350" y="154546"/>
            <a:ext cx="4716082" cy="776289"/>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8AA88397-7984-4816-A3BC-987D45041CB5}" type="datetimeFigureOut">
              <a:rPr lang="zh-CN" altLang="en-US" smtClean="0"/>
              <a:t>2016/8/27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564C423-1280-4737-888E-126E3DA98E05}" type="slidenum">
              <a:rPr lang="zh-CN" altLang="en-US" smtClean="0"/>
              <a:t>‹#›</a:t>
            </a:fld>
            <a:endParaRPr lang="zh-CN" altLang="en-US"/>
          </a:p>
        </p:txBody>
      </p:sp>
      <p:sp>
        <p:nvSpPr>
          <p:cNvPr id="6" name="矩形 1"/>
          <p:cNvSpPr>
            <a:spLocks noChangeArrowheads="1"/>
          </p:cNvSpPr>
          <p:nvPr userDrawn="1"/>
        </p:nvSpPr>
        <p:spPr bwMode="auto">
          <a:xfrm>
            <a:off x="691076" y="221355"/>
            <a:ext cx="785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extLst>
      <p:ext uri="{BB962C8B-B14F-4D97-AF65-F5344CB8AC3E}">
        <p14:creationId xmlns:p14="http://schemas.microsoft.com/office/powerpoint/2010/main" val="142512418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AA88397-7984-4816-A3BC-987D45041CB5}" type="datetimeFigureOut">
              <a:rPr lang="zh-CN" altLang="en-US" smtClean="0"/>
              <a:t>2016/8/27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564C423-1280-4737-888E-126E3DA98E05}" type="slidenum">
              <a:rPr lang="zh-CN" altLang="en-US" smtClean="0"/>
              <a:t>‹#›</a:t>
            </a:fld>
            <a:endParaRPr lang="zh-CN" altLang="en-US"/>
          </a:p>
        </p:txBody>
      </p:sp>
      <p:sp>
        <p:nvSpPr>
          <p:cNvPr id="7" name="Title 1"/>
          <p:cNvSpPr>
            <a:spLocks noGrp="1"/>
          </p:cNvSpPr>
          <p:nvPr>
            <p:ph type="title"/>
          </p:nvPr>
        </p:nvSpPr>
        <p:spPr>
          <a:xfrm>
            <a:off x="1657350" y="154546"/>
            <a:ext cx="4716082" cy="776289"/>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en-US" dirty="0"/>
          </a:p>
        </p:txBody>
      </p:sp>
      <p:sp>
        <p:nvSpPr>
          <p:cNvPr id="8" name="矩形 1"/>
          <p:cNvSpPr>
            <a:spLocks noChangeArrowheads="1"/>
          </p:cNvSpPr>
          <p:nvPr userDrawn="1"/>
        </p:nvSpPr>
        <p:spPr bwMode="auto">
          <a:xfrm>
            <a:off x="691076" y="221355"/>
            <a:ext cx="785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extLst>
      <p:ext uri="{BB962C8B-B14F-4D97-AF65-F5344CB8AC3E}">
        <p14:creationId xmlns:p14="http://schemas.microsoft.com/office/powerpoint/2010/main" val="159474092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2" y="0"/>
            <a:ext cx="9146352" cy="6858000"/>
          </a:xfrm>
          <a:prstGeom prst="rect">
            <a:avLst/>
          </a:prstGeom>
        </p:spPr>
      </p:pic>
    </p:spTree>
    <p:extLst>
      <p:ext uri="{BB962C8B-B14F-4D97-AF65-F5344CB8AC3E}">
        <p14:creationId xmlns:p14="http://schemas.microsoft.com/office/powerpoint/2010/main" val="311354723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691076" y="221355"/>
            <a:ext cx="785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extLst>
      <p:ext uri="{BB962C8B-B14F-4D97-AF65-F5344CB8AC3E}">
        <p14:creationId xmlns:p14="http://schemas.microsoft.com/office/powerpoint/2010/main" val="7866485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A88397-7984-4816-A3BC-987D45041CB5}" type="datetimeFigureOut">
              <a:rPr lang="zh-CN" altLang="en-US" smtClean="0"/>
              <a:t>2016/8/27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64C423-1280-4737-888E-126E3DA98E05}" type="slidenum">
              <a:rPr lang="zh-CN" altLang="en-US" smtClean="0"/>
              <a:t>‹#›</a:t>
            </a:fld>
            <a:endParaRPr lang="zh-CN" altLang="en-US"/>
          </a:p>
        </p:txBody>
      </p:sp>
    </p:spTree>
    <p:extLst>
      <p:ext uri="{BB962C8B-B14F-4D97-AF65-F5344CB8AC3E}">
        <p14:creationId xmlns:p14="http://schemas.microsoft.com/office/powerpoint/2010/main" val="201248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70" r:id="rId6"/>
    <p:sldLayoutId id="2147483673" r:id="rId7"/>
    <p:sldLayoutId id="2147483675"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oleObject" Target="../embeddings/Microsoft_Excel_97-2003_Worksheet1.xls"/><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34200" y="2374631"/>
            <a:ext cx="7085594" cy="1082348"/>
          </a:xfrm>
          <a:prstGeom prst="rect">
            <a:avLst/>
          </a:prstGeom>
          <a:noFill/>
        </p:spPr>
        <p:txBody>
          <a:bodyPr wrap="none" rtlCol="0" anchor="ctr">
            <a:spAutoFit/>
          </a:bodyPr>
          <a:lstStyle/>
          <a:p>
            <a:pPr fontAlgn="base">
              <a:lnSpc>
                <a:spcPct val="150000"/>
              </a:lnSpc>
              <a:spcBef>
                <a:spcPct val="0"/>
              </a:spcBef>
              <a:spcAft>
                <a:spcPct val="0"/>
              </a:spcAft>
            </a:pPr>
            <a:r>
              <a:rPr lang="zh-CN" altLang="en-US" sz="4800" b="1">
                <a:solidFill>
                  <a:schemeClr val="bg1"/>
                </a:solidFill>
                <a:latin typeface="微软雅黑" pitchFamily="34" charset="-122"/>
                <a:ea typeface="微软雅黑" pitchFamily="34" charset="-122"/>
                <a:sym typeface="微软雅黑" pitchFamily="34" charset="-122"/>
              </a:rPr>
              <a:t>单元</a:t>
            </a:r>
            <a:r>
              <a:rPr lang="en-US" altLang="zh-CN" sz="4800" b="1">
                <a:solidFill>
                  <a:schemeClr val="bg1"/>
                </a:solidFill>
                <a:latin typeface="微软雅黑" pitchFamily="34" charset="-122"/>
                <a:ea typeface="微软雅黑" pitchFamily="34" charset="-122"/>
                <a:sym typeface="微软雅黑" pitchFamily="34" charset="-122"/>
              </a:rPr>
              <a:t>3 </a:t>
            </a:r>
            <a:r>
              <a:rPr lang="zh-CN" altLang="en-US" sz="4800" b="1">
                <a:solidFill>
                  <a:schemeClr val="bg1"/>
                </a:solidFill>
                <a:latin typeface="微软雅黑" pitchFamily="34" charset="-122"/>
                <a:ea typeface="微软雅黑" pitchFamily="34" charset="-122"/>
                <a:sym typeface="微软雅黑" pitchFamily="34" charset="-122"/>
              </a:rPr>
              <a:t> </a:t>
            </a:r>
            <a:r>
              <a:rPr lang="zh-CN" altLang="zh-CN" sz="4800" b="1">
                <a:solidFill>
                  <a:schemeClr val="bg1"/>
                </a:solidFill>
                <a:ea typeface="微软雅黑" pitchFamily="34" charset="-122"/>
              </a:rPr>
              <a:t>图文展示网页</a:t>
            </a:r>
            <a:r>
              <a:rPr lang="zh-CN" altLang="zh-CN" sz="4800" b="1" smtClean="0">
                <a:solidFill>
                  <a:schemeClr val="bg1"/>
                </a:solidFill>
                <a:ea typeface="微软雅黑" pitchFamily="34" charset="-122"/>
              </a:rPr>
              <a:t>设计</a:t>
            </a:r>
            <a:endParaRPr lang="zh-CN" altLang="zh-CN" sz="4800" b="1">
              <a:solidFill>
                <a:schemeClr val="bg1"/>
              </a:solidFill>
              <a:ea typeface="微软雅黑" pitchFamily="34"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563" y="5277424"/>
            <a:ext cx="1028044" cy="1285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45008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0388" y="962025"/>
            <a:ext cx="1760418" cy="583108"/>
          </a:xfrm>
          <a:prstGeom prst="rect">
            <a:avLst/>
          </a:prstGeom>
        </p:spPr>
        <p:txBody>
          <a:bodyPr wrap="none">
            <a:spAutoFit/>
          </a:bodyPr>
          <a:lstStyle/>
          <a:p>
            <a:pPr marL="342900" indent="-342900">
              <a:lnSpc>
                <a:spcPct val="150000"/>
              </a:lnSpc>
              <a:spcBef>
                <a:spcPct val="20000"/>
              </a:spcBef>
              <a:buFontTx/>
              <a:buChar char="•"/>
              <a:defRPr/>
            </a:pPr>
            <a:r>
              <a:rPr lang="en-US" altLang="zh-CN" sz="2400" b="1" dirty="0">
                <a:solidFill>
                  <a:srgbClr val="0567A2"/>
                </a:solidFill>
              </a:rPr>
              <a:t>CSS3</a:t>
            </a:r>
            <a:r>
              <a:rPr lang="zh-CN" altLang="en-US" sz="2400" b="1" dirty="0">
                <a:solidFill>
                  <a:srgbClr val="0567A2"/>
                </a:solidFill>
              </a:rPr>
              <a:t>渐变</a:t>
            </a:r>
            <a:endParaRPr lang="en-US" altLang="zh-CN" sz="2400" b="1" dirty="0">
              <a:solidFill>
                <a:srgbClr val="0567A2"/>
              </a:solidFill>
            </a:endParaRPr>
          </a:p>
        </p:txBody>
      </p:sp>
      <p:sp>
        <p:nvSpPr>
          <p:cNvPr id="8" name="TextBox 7"/>
          <p:cNvSpPr txBox="1"/>
          <p:nvPr/>
        </p:nvSpPr>
        <p:spPr>
          <a:xfrm>
            <a:off x="2488175" y="1916832"/>
            <a:ext cx="1005403" cy="338554"/>
          </a:xfrm>
          <a:prstGeom prst="rect">
            <a:avLst/>
          </a:prstGeom>
          <a:noFill/>
        </p:spPr>
        <p:txBody>
          <a:bodyPr wrap="none" rtlCol="0">
            <a:spAutoFit/>
          </a:bodyPr>
          <a:lstStyle/>
          <a:p>
            <a:r>
              <a:rPr lang="zh-CN" altLang="en-US" sz="1600" dirty="0" smtClean="0">
                <a:solidFill>
                  <a:schemeClr val="tx1">
                    <a:lumMod val="65000"/>
                    <a:lumOff val="35000"/>
                  </a:schemeClr>
                </a:solidFill>
                <a:latin typeface="微软雅黑" pitchFamily="34" charset="-122"/>
                <a:ea typeface="微软雅黑" pitchFamily="34" charset="-122"/>
              </a:rPr>
              <a:t>线性渐变</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9" name="TextBox 8"/>
          <p:cNvSpPr txBox="1"/>
          <p:nvPr/>
        </p:nvSpPr>
        <p:spPr>
          <a:xfrm>
            <a:off x="6195232" y="1916832"/>
            <a:ext cx="1005403" cy="338554"/>
          </a:xfrm>
          <a:prstGeom prst="rect">
            <a:avLst/>
          </a:prstGeom>
          <a:noFill/>
        </p:spPr>
        <p:txBody>
          <a:bodyPr wrap="none" rtlCol="0">
            <a:spAutoFit/>
          </a:bodyPr>
          <a:lstStyle/>
          <a:p>
            <a:r>
              <a:rPr lang="zh-CN" altLang="en-US" sz="1600" dirty="0" smtClean="0">
                <a:solidFill>
                  <a:schemeClr val="tx1">
                    <a:lumMod val="65000"/>
                    <a:lumOff val="35000"/>
                  </a:schemeClr>
                </a:solidFill>
                <a:latin typeface="微软雅黑" pitchFamily="34" charset="-122"/>
                <a:ea typeface="微软雅黑" pitchFamily="34" charset="-122"/>
              </a:rPr>
              <a:t>径向渐变</a:t>
            </a:r>
            <a:endParaRPr lang="zh-CN" altLang="en-US" sz="1600" dirty="0">
              <a:solidFill>
                <a:schemeClr val="tx1">
                  <a:lumMod val="65000"/>
                  <a:lumOff val="35000"/>
                </a:schemeClr>
              </a:solidFill>
              <a:latin typeface="微软雅黑" pitchFamily="34" charset="-122"/>
              <a:ea typeface="微软雅黑" pitchFamily="34" charset="-122"/>
            </a:endParaRPr>
          </a:p>
        </p:txBody>
      </p:sp>
      <p:cxnSp>
        <p:nvCxnSpPr>
          <p:cNvPr id="10" name="直接箭头连接符 9"/>
          <p:cNvCxnSpPr>
            <a:stCxn id="8" idx="2"/>
          </p:cNvCxnSpPr>
          <p:nvPr/>
        </p:nvCxnSpPr>
        <p:spPr bwMode="auto">
          <a:xfrm>
            <a:off x="2990877" y="2255386"/>
            <a:ext cx="0" cy="237510"/>
          </a:xfrm>
          <a:prstGeom prst="straightConnector1">
            <a:avLst/>
          </a:prstGeom>
          <a:noFill/>
          <a:ln w="28575"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箭头连接符 10"/>
          <p:cNvCxnSpPr/>
          <p:nvPr/>
        </p:nvCxnSpPr>
        <p:spPr bwMode="auto">
          <a:xfrm flipH="1">
            <a:off x="6697934" y="2255386"/>
            <a:ext cx="1" cy="237510"/>
          </a:xfrm>
          <a:prstGeom prst="straightConnector1">
            <a:avLst/>
          </a:prstGeom>
          <a:noFill/>
          <a:ln w="28575"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图片 11"/>
          <p:cNvPicPr/>
          <p:nvPr/>
        </p:nvPicPr>
        <p:blipFill>
          <a:blip r:embed="rId2"/>
          <a:stretch>
            <a:fillRect/>
          </a:stretch>
        </p:blipFill>
        <p:spPr>
          <a:xfrm>
            <a:off x="1095163" y="2636912"/>
            <a:ext cx="3838575" cy="2448272"/>
          </a:xfrm>
          <a:prstGeom prst="rect">
            <a:avLst/>
          </a:prstGeom>
        </p:spPr>
      </p:pic>
      <p:pic>
        <p:nvPicPr>
          <p:cNvPr id="13" name="图片 12"/>
          <p:cNvPicPr/>
          <p:nvPr/>
        </p:nvPicPr>
        <p:blipFill>
          <a:blip r:embed="rId3"/>
          <a:stretch>
            <a:fillRect/>
          </a:stretch>
        </p:blipFill>
        <p:spPr>
          <a:xfrm>
            <a:off x="5583510" y="2636912"/>
            <a:ext cx="2228850" cy="2448272"/>
          </a:xfrm>
          <a:prstGeom prst="rect">
            <a:avLst/>
          </a:prstGeom>
        </p:spPr>
      </p:pic>
      <p:sp>
        <p:nvSpPr>
          <p:cNvPr id="14" name="标题 1"/>
          <p:cNvSpPr>
            <a:spLocks noChangeArrowheads="1"/>
          </p:cNvSpPr>
          <p:nvPr/>
        </p:nvSpPr>
        <p:spPr bwMode="auto">
          <a:xfrm>
            <a:off x="1610686" y="199119"/>
            <a:ext cx="7569826"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200" b="1" smtClean="0">
                <a:solidFill>
                  <a:srgbClr val="0567A2"/>
                </a:solidFill>
                <a:latin typeface="微软雅黑" pitchFamily="34" charset="-122"/>
                <a:ea typeface="微软雅黑" pitchFamily="34" charset="-122"/>
                <a:sym typeface="宋体" charset="-122"/>
              </a:rPr>
              <a:t>前导</a:t>
            </a:r>
            <a:r>
              <a:rPr lang="zh-CN" altLang="en-US" sz="3200" b="1">
                <a:solidFill>
                  <a:srgbClr val="0567A2"/>
                </a:solidFill>
                <a:latin typeface="微软雅黑" pitchFamily="34" charset="-122"/>
                <a:ea typeface="微软雅黑" pitchFamily="34" charset="-122"/>
                <a:sym typeface="宋体" charset="-122"/>
              </a:rPr>
              <a:t>知识</a:t>
            </a:r>
            <a:r>
              <a:rPr lang="en-US" altLang="zh-CN" sz="3200" b="1">
                <a:solidFill>
                  <a:srgbClr val="0567A2"/>
                </a:solidFill>
                <a:latin typeface="微软雅黑" pitchFamily="34" charset="-122"/>
                <a:ea typeface="微软雅黑" pitchFamily="34" charset="-122"/>
                <a:sym typeface="宋体" charset="-122"/>
              </a:rPr>
              <a:t>-CSS</a:t>
            </a:r>
            <a:r>
              <a:rPr lang="zh-CN" altLang="en-US" sz="3200" b="1">
                <a:solidFill>
                  <a:srgbClr val="0567A2"/>
                </a:solidFill>
                <a:latin typeface="微软雅黑" pitchFamily="34" charset="-122"/>
                <a:ea typeface="微软雅黑" pitchFamily="34" charset="-122"/>
                <a:sym typeface="宋体" charset="-122"/>
              </a:rPr>
              <a:t>阴影和</a:t>
            </a:r>
            <a:r>
              <a:rPr lang="zh-CN" altLang="en-US" sz="3200" b="1" smtClean="0">
                <a:solidFill>
                  <a:srgbClr val="0567A2"/>
                </a:solidFill>
                <a:latin typeface="微软雅黑" pitchFamily="34" charset="-122"/>
                <a:ea typeface="微软雅黑" pitchFamily="34" charset="-122"/>
                <a:sym typeface="宋体" charset="-122"/>
              </a:rPr>
              <a:t>渐变</a:t>
            </a:r>
            <a:endParaRPr lang="zh-CN" altLang="en-US" sz="3200" b="1">
              <a:solidFill>
                <a:srgbClr val="0567A2"/>
              </a:solidFill>
              <a:latin typeface="微软雅黑" pitchFamily="34" charset="-122"/>
              <a:ea typeface="微软雅黑" pitchFamily="34" charset="-122"/>
              <a:sym typeface="宋体" charset="-122"/>
            </a:endParaRPr>
          </a:p>
        </p:txBody>
      </p:sp>
    </p:spTree>
    <p:extLst>
      <p:ext uri="{BB962C8B-B14F-4D97-AF65-F5344CB8AC3E}">
        <p14:creationId xmlns:p14="http://schemas.microsoft.com/office/powerpoint/2010/main" val="329620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par>
                                <p:cTn id="16" presetID="22" presetClass="entr" presetSubtype="1"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0388" y="962025"/>
            <a:ext cx="1768433" cy="583108"/>
          </a:xfrm>
          <a:prstGeom prst="rect">
            <a:avLst/>
          </a:prstGeom>
        </p:spPr>
        <p:txBody>
          <a:bodyPr wrap="none">
            <a:spAutoFit/>
          </a:bodyPr>
          <a:lstStyle/>
          <a:p>
            <a:pPr marL="342900" indent="-342900">
              <a:lnSpc>
                <a:spcPct val="150000"/>
              </a:lnSpc>
              <a:spcBef>
                <a:spcPct val="20000"/>
              </a:spcBef>
              <a:buFontTx/>
              <a:buChar char="•"/>
              <a:defRPr/>
            </a:pPr>
            <a:r>
              <a:rPr lang="zh-CN" altLang="en-US" sz="2400" b="1" dirty="0" smtClean="0">
                <a:solidFill>
                  <a:srgbClr val="0567A2"/>
                </a:solidFill>
                <a:latin typeface="+mn-lt"/>
                <a:ea typeface="+mn-ea"/>
              </a:rPr>
              <a:t>线性渐变</a:t>
            </a:r>
            <a:endParaRPr lang="en-US" altLang="zh-CN" sz="2400" b="1" dirty="0">
              <a:solidFill>
                <a:srgbClr val="0567A2"/>
              </a:solidFill>
              <a:latin typeface="+mn-lt"/>
              <a:ea typeface="+mn-ea"/>
            </a:endParaRPr>
          </a:p>
        </p:txBody>
      </p:sp>
      <p:sp>
        <p:nvSpPr>
          <p:cNvPr id="37" name="圆角矩形 36"/>
          <p:cNvSpPr/>
          <p:nvPr/>
        </p:nvSpPr>
        <p:spPr>
          <a:xfrm>
            <a:off x="683568" y="5733928"/>
            <a:ext cx="7560840" cy="408623"/>
          </a:xfrm>
          <a:prstGeom prst="roundRect">
            <a:avLst/>
          </a:prstGeom>
          <a:solidFill>
            <a:srgbClr val="0567A2"/>
          </a:solidFill>
          <a:ln>
            <a:solidFill>
              <a:schemeClr val="bg2">
                <a:lumMod val="75000"/>
              </a:schemeClr>
            </a:solidFill>
          </a:ln>
          <a:effectLst>
            <a:outerShdw blurRad="50800" dist="38100" dir="2700000" algn="tl" rotWithShape="0">
              <a:prstClr val="black">
                <a:alpha val="40000"/>
              </a:prstClr>
            </a:outerShdw>
          </a:effectLst>
        </p:spPr>
        <p:txBody>
          <a:bodyPr wrap="square" anchor="ctr">
            <a:spAutoFit/>
          </a:bodyPr>
          <a:lstStyle/>
          <a:p>
            <a:pPr algn="ctr">
              <a:defRPr/>
            </a:pPr>
            <a:r>
              <a:rPr lang="zh-CN" altLang="en-US" b="1" dirty="0" smtClean="0">
                <a:solidFill>
                  <a:schemeClr val="bg1"/>
                </a:solidFill>
                <a:ea typeface="宋体" pitchFamily="2" charset="-122"/>
              </a:rPr>
              <a:t>案例代码（详见教材</a:t>
            </a:r>
            <a:r>
              <a:rPr lang="en-US" altLang="zh-CN" b="1" dirty="0" smtClean="0">
                <a:solidFill>
                  <a:schemeClr val="bg1"/>
                </a:solidFill>
                <a:ea typeface="宋体" pitchFamily="2" charset="-122"/>
              </a:rPr>
              <a:t>demo3-3</a:t>
            </a:r>
            <a:r>
              <a:rPr lang="zh-CN" altLang="en-US" b="1" dirty="0" smtClean="0">
                <a:solidFill>
                  <a:schemeClr val="bg1"/>
                </a:solidFill>
                <a:ea typeface="宋体" pitchFamily="2" charset="-122"/>
              </a:rPr>
              <a:t>）</a:t>
            </a:r>
            <a:endParaRPr lang="en-US" altLang="zh-CN" b="1" dirty="0">
              <a:solidFill>
                <a:schemeClr val="bg1"/>
              </a:solidFill>
              <a:ea typeface="宋体" pitchFamily="2" charset="-122"/>
            </a:endParaRPr>
          </a:p>
        </p:txBody>
      </p:sp>
      <p:cxnSp>
        <p:nvCxnSpPr>
          <p:cNvPr id="38" name="直接连接符 37"/>
          <p:cNvCxnSpPr/>
          <p:nvPr/>
        </p:nvCxnSpPr>
        <p:spPr bwMode="auto">
          <a:xfrm>
            <a:off x="513176" y="5589240"/>
            <a:ext cx="7920880" cy="0"/>
          </a:xfrm>
          <a:prstGeom prst="line">
            <a:avLst/>
          </a:prstGeom>
          <a:noFill/>
          <a:ln w="28575" cap="flat" cmpd="sng" algn="ctr">
            <a:solidFill>
              <a:srgbClr val="0567A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p:cNvSpPr txBox="1"/>
          <p:nvPr/>
        </p:nvSpPr>
        <p:spPr>
          <a:xfrm>
            <a:off x="857133" y="2564904"/>
            <a:ext cx="7232965" cy="1152128"/>
          </a:xfrm>
          <a:prstGeom prst="rect">
            <a:avLst/>
          </a:prstGeom>
          <a:solidFill>
            <a:schemeClr val="accent5">
              <a:lumMod val="20000"/>
              <a:lumOff val="80000"/>
            </a:schemeClr>
          </a:solidFill>
          <a:ln w="19050">
            <a:noFill/>
          </a:ln>
        </p:spPr>
        <p:txBody>
          <a:bodyPr>
            <a:noAutofit/>
          </a:bodyPr>
          <a:lstStyle/>
          <a:p>
            <a:pPr>
              <a:lnSpc>
                <a:spcPct val="150000"/>
              </a:lnSpc>
            </a:pPr>
            <a:r>
              <a:rPr lang="en-US" altLang="zh-CN" dirty="0"/>
              <a:t>background-image:linear-gradient([ &lt;angle&gt; | &lt;side-or-corner&gt;,] </a:t>
            </a:r>
            <a:endParaRPr lang="en-US" altLang="zh-CN" dirty="0" smtClean="0"/>
          </a:p>
          <a:p>
            <a:pPr>
              <a:lnSpc>
                <a:spcPct val="150000"/>
              </a:lnSpc>
            </a:pPr>
            <a:r>
              <a:rPr lang="en-US" altLang="zh-CN" dirty="0" smtClean="0"/>
              <a:t>                               color stop</a:t>
            </a:r>
            <a:r>
              <a:rPr lang="en-US" altLang="zh-CN" dirty="0"/>
              <a:t>, color stop[, color stop]*);</a:t>
            </a:r>
            <a:endParaRPr lang="zh-CN" altLang="zh-CN" dirty="0"/>
          </a:p>
        </p:txBody>
      </p:sp>
      <p:sp>
        <p:nvSpPr>
          <p:cNvPr id="7" name="圆角矩形标注 6"/>
          <p:cNvSpPr/>
          <p:nvPr/>
        </p:nvSpPr>
        <p:spPr>
          <a:xfrm>
            <a:off x="3419872" y="1252315"/>
            <a:ext cx="5112568" cy="1021556"/>
          </a:xfrm>
          <a:prstGeom prst="wedgeRoundRectCallout">
            <a:avLst>
              <a:gd name="adj1" fmla="val -20615"/>
              <a:gd name="adj2" fmla="val 86375"/>
              <a:gd name="adj3" fmla="val 16667"/>
            </a:avLst>
          </a:prstGeom>
          <a:ln w="19050">
            <a:solidFill>
              <a:schemeClr val="bg2">
                <a:lumMod val="50000"/>
              </a:schemeClr>
            </a:solidFill>
          </a:ln>
        </p:spPr>
        <p:txBody>
          <a:bodyPr wrap="square" rtlCol="0" anchor="ctr">
            <a:spAutoFit/>
          </a:bodyPr>
          <a:lstStyle/>
          <a:p>
            <a:r>
              <a:rPr lang="zh-CN" altLang="zh-CN" dirty="0"/>
              <a:t>表示渐变的角度，角度数的取值范围是</a:t>
            </a:r>
            <a:r>
              <a:rPr lang="en-US" altLang="zh-CN" dirty="0"/>
              <a:t>0~365deg</a:t>
            </a:r>
            <a:r>
              <a:rPr lang="zh-CN" altLang="zh-CN" dirty="0"/>
              <a:t>。这个角度是以圆心为起点的角度，并以这个角度为发散方向进行渐变。</a:t>
            </a:r>
            <a:endParaRPr lang="zh-CN" altLang="en-US" dirty="0">
              <a:ea typeface="宋体" pitchFamily="2" charset="-122"/>
            </a:endParaRPr>
          </a:p>
        </p:txBody>
      </p:sp>
      <p:sp>
        <p:nvSpPr>
          <p:cNvPr id="8" name="圆角矩形标注 7"/>
          <p:cNvSpPr/>
          <p:nvPr/>
        </p:nvSpPr>
        <p:spPr>
          <a:xfrm>
            <a:off x="2328820" y="1108804"/>
            <a:ext cx="6707676" cy="1328023"/>
          </a:xfrm>
          <a:prstGeom prst="wedgeRoundRectCallout">
            <a:avLst>
              <a:gd name="adj1" fmla="val 16137"/>
              <a:gd name="adj2" fmla="val 65246"/>
              <a:gd name="adj3" fmla="val 16667"/>
            </a:avLst>
          </a:prstGeom>
          <a:ln w="19050">
            <a:solidFill>
              <a:schemeClr val="bg2">
                <a:lumMod val="50000"/>
              </a:schemeClr>
            </a:solidFill>
          </a:ln>
        </p:spPr>
        <p:txBody>
          <a:bodyPr wrap="square" rtlCol="0" anchor="ctr">
            <a:spAutoFit/>
          </a:bodyPr>
          <a:lstStyle/>
          <a:p>
            <a:r>
              <a:rPr lang="zh-CN" altLang="zh-CN" dirty="0"/>
              <a:t>通过关键词来确定渐变的方向。默认值为</a:t>
            </a:r>
            <a:r>
              <a:rPr lang="en-US" altLang="zh-CN" dirty="0"/>
              <a:t>top</a:t>
            </a:r>
            <a:r>
              <a:rPr lang="zh-CN" altLang="zh-CN" dirty="0"/>
              <a:t>（从上向下），取值范围是</a:t>
            </a:r>
            <a:r>
              <a:rPr lang="en-US" altLang="zh-CN" dirty="0"/>
              <a:t> [</a:t>
            </a:r>
            <a:r>
              <a:rPr lang="en-US" altLang="zh-CN" dirty="0" err="1"/>
              <a:t>left,right,top,bottom,center,top</a:t>
            </a:r>
            <a:r>
              <a:rPr lang="en-US" altLang="zh-CN" dirty="0"/>
              <a:t> </a:t>
            </a:r>
            <a:r>
              <a:rPr lang="en-US" altLang="zh-CN" dirty="0" err="1"/>
              <a:t>right,top</a:t>
            </a:r>
            <a:r>
              <a:rPr lang="en-US" altLang="zh-CN" dirty="0"/>
              <a:t> </a:t>
            </a:r>
            <a:r>
              <a:rPr lang="en-US" altLang="zh-CN" dirty="0" err="1"/>
              <a:t>left,bottom</a:t>
            </a:r>
            <a:r>
              <a:rPr lang="en-US" altLang="zh-CN" dirty="0"/>
              <a:t> </a:t>
            </a:r>
            <a:r>
              <a:rPr lang="en-US" altLang="zh-CN" dirty="0" err="1"/>
              <a:t>left,bottom</a:t>
            </a:r>
            <a:r>
              <a:rPr lang="en-US" altLang="zh-CN" dirty="0"/>
              <a:t> </a:t>
            </a:r>
            <a:r>
              <a:rPr lang="en-US" altLang="zh-CN" dirty="0" err="1"/>
              <a:t>right,left</a:t>
            </a:r>
            <a:r>
              <a:rPr lang="en-US" altLang="zh-CN" dirty="0"/>
              <a:t> </a:t>
            </a:r>
            <a:r>
              <a:rPr lang="en-US" altLang="zh-CN" dirty="0" err="1"/>
              <a:t>center,right</a:t>
            </a:r>
            <a:r>
              <a:rPr lang="en-US" altLang="zh-CN" dirty="0"/>
              <a:t> center]</a:t>
            </a:r>
            <a:r>
              <a:rPr lang="zh-CN" altLang="zh-CN" dirty="0"/>
              <a:t>。注意：</a:t>
            </a:r>
            <a:r>
              <a:rPr lang="en-US" altLang="zh-CN" dirty="0"/>
              <a:t>IE10</a:t>
            </a:r>
            <a:r>
              <a:rPr lang="zh-CN" altLang="zh-CN" dirty="0"/>
              <a:t>只能取</a:t>
            </a:r>
            <a:r>
              <a:rPr lang="en-US" altLang="zh-CN" dirty="0"/>
              <a:t>[</a:t>
            </a:r>
            <a:r>
              <a:rPr lang="en-US" altLang="zh-CN" dirty="0" err="1"/>
              <a:t>left,top</a:t>
            </a:r>
            <a:r>
              <a:rPr lang="en-US" altLang="zh-CN" dirty="0"/>
              <a:t>]</a:t>
            </a:r>
            <a:r>
              <a:rPr lang="zh-CN" altLang="zh-CN" dirty="0"/>
              <a:t>，</a:t>
            </a:r>
            <a:r>
              <a:rPr lang="en-US" altLang="zh-CN" dirty="0"/>
              <a:t>Chrome</a:t>
            </a:r>
            <a:r>
              <a:rPr lang="zh-CN" altLang="zh-CN" dirty="0"/>
              <a:t>则没有</a:t>
            </a:r>
            <a:r>
              <a:rPr lang="en-US" altLang="zh-CN" dirty="0"/>
              <a:t>[</a:t>
            </a:r>
            <a:r>
              <a:rPr lang="en-US" altLang="zh-CN" dirty="0" err="1"/>
              <a:t>center,left</a:t>
            </a:r>
            <a:r>
              <a:rPr lang="en-US" altLang="zh-CN" dirty="0"/>
              <a:t> </a:t>
            </a:r>
            <a:r>
              <a:rPr lang="en-US" altLang="zh-CN" dirty="0" err="1"/>
              <a:t>center,right</a:t>
            </a:r>
            <a:r>
              <a:rPr lang="en-US" altLang="zh-CN" dirty="0"/>
              <a:t> center]</a:t>
            </a:r>
            <a:r>
              <a:rPr lang="zh-CN" altLang="zh-CN" dirty="0"/>
              <a:t>。</a:t>
            </a:r>
            <a:endParaRPr lang="zh-CN" altLang="en-US" dirty="0">
              <a:ea typeface="宋体" pitchFamily="2" charset="-122"/>
            </a:endParaRPr>
          </a:p>
        </p:txBody>
      </p:sp>
      <p:sp>
        <p:nvSpPr>
          <p:cNvPr id="13" name="圆角矩形标注 12"/>
          <p:cNvSpPr/>
          <p:nvPr/>
        </p:nvSpPr>
        <p:spPr>
          <a:xfrm>
            <a:off x="1619672" y="3809104"/>
            <a:ext cx="6048672" cy="1328023"/>
          </a:xfrm>
          <a:prstGeom prst="wedgeRoundRectCallout">
            <a:avLst>
              <a:gd name="adj1" fmla="val -20833"/>
              <a:gd name="adj2" fmla="val -85984"/>
              <a:gd name="adj3" fmla="val 16667"/>
            </a:avLst>
          </a:prstGeom>
          <a:ln w="19050">
            <a:solidFill>
              <a:schemeClr val="bg2">
                <a:lumMod val="50000"/>
              </a:schemeClr>
            </a:solidFill>
          </a:ln>
        </p:spPr>
        <p:txBody>
          <a:bodyPr wrap="square" rtlCol="0" anchor="ctr">
            <a:spAutoFit/>
          </a:bodyPr>
          <a:lstStyle/>
          <a:p>
            <a:r>
              <a:rPr lang="zh-CN" altLang="zh-CN" dirty="0"/>
              <a:t>用于设置颜色边界，</a:t>
            </a:r>
            <a:r>
              <a:rPr lang="en-US" altLang="zh-CN" dirty="0"/>
              <a:t>color</a:t>
            </a:r>
            <a:r>
              <a:rPr lang="zh-CN" altLang="zh-CN" dirty="0"/>
              <a:t>为边界的颜色，</a:t>
            </a:r>
            <a:r>
              <a:rPr lang="en-US" altLang="zh-CN" dirty="0"/>
              <a:t>stop</a:t>
            </a:r>
            <a:r>
              <a:rPr lang="zh-CN" altLang="zh-CN" dirty="0"/>
              <a:t>为该边界的位置，</a:t>
            </a:r>
            <a:r>
              <a:rPr lang="en-US" altLang="zh-CN" dirty="0"/>
              <a:t>stop</a:t>
            </a:r>
            <a:r>
              <a:rPr lang="zh-CN" altLang="zh-CN" dirty="0"/>
              <a:t>的值为像素数值或百分比数值，若为百分比且小于</a:t>
            </a:r>
            <a:r>
              <a:rPr lang="en-US" altLang="zh-CN" dirty="0"/>
              <a:t>0%</a:t>
            </a:r>
            <a:r>
              <a:rPr lang="zh-CN" altLang="zh-CN" dirty="0"/>
              <a:t>或大于</a:t>
            </a:r>
            <a:r>
              <a:rPr lang="en-US" altLang="zh-CN" dirty="0"/>
              <a:t>100%</a:t>
            </a:r>
            <a:r>
              <a:rPr lang="zh-CN" altLang="zh-CN" dirty="0"/>
              <a:t>则表示该边界位于可视区域外。两个</a:t>
            </a:r>
            <a:r>
              <a:rPr lang="en-US" altLang="zh-CN" dirty="0"/>
              <a:t> color stop </a:t>
            </a:r>
            <a:r>
              <a:rPr lang="zh-CN" altLang="zh-CN" dirty="0"/>
              <a:t>之间的区域为颜色过渡区。</a:t>
            </a:r>
            <a:endParaRPr lang="zh-CN" altLang="en-US" dirty="0">
              <a:ea typeface="宋体" pitchFamily="2" charset="-122"/>
            </a:endParaRPr>
          </a:p>
        </p:txBody>
      </p:sp>
      <p:sp>
        <p:nvSpPr>
          <p:cNvPr id="11" name="标题 1"/>
          <p:cNvSpPr>
            <a:spLocks noChangeArrowheads="1"/>
          </p:cNvSpPr>
          <p:nvPr/>
        </p:nvSpPr>
        <p:spPr bwMode="auto">
          <a:xfrm>
            <a:off x="1610686" y="199119"/>
            <a:ext cx="7569826"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200" b="1" smtClean="0">
                <a:solidFill>
                  <a:srgbClr val="0567A2"/>
                </a:solidFill>
                <a:latin typeface="微软雅黑" pitchFamily="34" charset="-122"/>
                <a:ea typeface="微软雅黑" pitchFamily="34" charset="-122"/>
                <a:sym typeface="宋体" charset="-122"/>
              </a:rPr>
              <a:t>前导</a:t>
            </a:r>
            <a:r>
              <a:rPr lang="zh-CN" altLang="en-US" sz="3200" b="1">
                <a:solidFill>
                  <a:srgbClr val="0567A2"/>
                </a:solidFill>
                <a:latin typeface="微软雅黑" pitchFamily="34" charset="-122"/>
                <a:ea typeface="微软雅黑" pitchFamily="34" charset="-122"/>
                <a:sym typeface="宋体" charset="-122"/>
              </a:rPr>
              <a:t>知识</a:t>
            </a:r>
            <a:r>
              <a:rPr lang="en-US" altLang="zh-CN" sz="3200" b="1">
                <a:solidFill>
                  <a:srgbClr val="0567A2"/>
                </a:solidFill>
                <a:latin typeface="微软雅黑" pitchFamily="34" charset="-122"/>
                <a:ea typeface="微软雅黑" pitchFamily="34" charset="-122"/>
                <a:sym typeface="宋体" charset="-122"/>
              </a:rPr>
              <a:t>-CSS</a:t>
            </a:r>
            <a:r>
              <a:rPr lang="zh-CN" altLang="en-US" sz="3200" b="1">
                <a:solidFill>
                  <a:srgbClr val="0567A2"/>
                </a:solidFill>
                <a:latin typeface="微软雅黑" pitchFamily="34" charset="-122"/>
                <a:ea typeface="微软雅黑" pitchFamily="34" charset="-122"/>
                <a:sym typeface="宋体" charset="-122"/>
              </a:rPr>
              <a:t>阴影和</a:t>
            </a:r>
            <a:r>
              <a:rPr lang="zh-CN" altLang="en-US" sz="3200" b="1" smtClean="0">
                <a:solidFill>
                  <a:srgbClr val="0567A2"/>
                </a:solidFill>
                <a:latin typeface="微软雅黑" pitchFamily="34" charset="-122"/>
                <a:ea typeface="微软雅黑" pitchFamily="34" charset="-122"/>
                <a:sym typeface="宋体" charset="-122"/>
              </a:rPr>
              <a:t>渐变</a:t>
            </a:r>
            <a:endParaRPr lang="zh-CN" altLang="en-US" sz="3200" b="1">
              <a:solidFill>
                <a:srgbClr val="0567A2"/>
              </a:solidFill>
              <a:latin typeface="微软雅黑" pitchFamily="34" charset="-122"/>
              <a:ea typeface="微软雅黑" pitchFamily="34" charset="-122"/>
              <a:sym typeface="宋体" charset="-122"/>
            </a:endParaRPr>
          </a:p>
        </p:txBody>
      </p:sp>
    </p:spTree>
    <p:extLst>
      <p:ext uri="{BB962C8B-B14F-4D97-AF65-F5344CB8AC3E}">
        <p14:creationId xmlns:p14="http://schemas.microsoft.com/office/powerpoint/2010/main" val="414221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par>
                          <p:cTn id="12" fill="hold">
                            <p:stCondLst>
                              <p:cond delay="0"/>
                            </p:stCondLst>
                            <p:childTnLst>
                              <p:par>
                                <p:cTn id="13" presetID="22" presetClass="entr" presetSubtype="4"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par>
                          <p:cTn id="20" fill="hold">
                            <p:stCondLst>
                              <p:cond delay="0"/>
                            </p:stCondLst>
                            <p:childTnLst>
                              <p:par>
                                <p:cTn id="21" presetID="22" presetClass="entr" presetSubtype="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3"/>
                                        </p:tgtEl>
                                        <p:attrNameLst>
                                          <p:attrName>style.visibility</p:attrName>
                                        </p:attrNameLst>
                                      </p:cBhvr>
                                      <p:to>
                                        <p:strVal val="hidden"/>
                                      </p:to>
                                    </p:set>
                                  </p:childTnLst>
                                </p:cTn>
                              </p:par>
                            </p:childTnLst>
                          </p:cTn>
                        </p:par>
                        <p:par>
                          <p:cTn id="28" fill="hold">
                            <p:stCondLst>
                              <p:cond delay="0"/>
                            </p:stCondLst>
                            <p:childTnLst>
                              <p:par>
                                <p:cTn id="29" presetID="53" presetClass="entr" presetSubtype="16"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p:cTn id="31" dur="500" fill="hold"/>
                                        <p:tgtEl>
                                          <p:spTgt spid="38"/>
                                        </p:tgtEl>
                                        <p:attrNameLst>
                                          <p:attrName>ppt_w</p:attrName>
                                        </p:attrNameLst>
                                      </p:cBhvr>
                                      <p:tavLst>
                                        <p:tav tm="0">
                                          <p:val>
                                            <p:fltVal val="0"/>
                                          </p:val>
                                        </p:tav>
                                        <p:tav tm="100000">
                                          <p:val>
                                            <p:strVal val="#ppt_w"/>
                                          </p:val>
                                        </p:tav>
                                      </p:tavLst>
                                    </p:anim>
                                    <p:anim calcmode="lin" valueType="num">
                                      <p:cBhvr>
                                        <p:cTn id="32" dur="500" fill="hold"/>
                                        <p:tgtEl>
                                          <p:spTgt spid="38"/>
                                        </p:tgtEl>
                                        <p:attrNameLst>
                                          <p:attrName>ppt_h</p:attrName>
                                        </p:attrNameLst>
                                      </p:cBhvr>
                                      <p:tavLst>
                                        <p:tav tm="0">
                                          <p:val>
                                            <p:fltVal val="0"/>
                                          </p:val>
                                        </p:tav>
                                        <p:tav tm="100000">
                                          <p:val>
                                            <p:strVal val="#ppt_h"/>
                                          </p:val>
                                        </p:tav>
                                      </p:tavLst>
                                    </p:anim>
                                    <p:animEffect transition="in" filter="fade">
                                      <p:cBhvr>
                                        <p:cTn id="33" dur="500"/>
                                        <p:tgtEl>
                                          <p:spTgt spid="3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 grpId="0" animBg="1"/>
      <p:bldP spid="7" grpId="1" animBg="1"/>
      <p:bldP spid="8" grpId="0" animBg="1"/>
      <p:bldP spid="8" grpId="1" animBg="1"/>
      <p:bldP spid="13" grpId="0" animBg="1"/>
      <p:bldP spid="1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0388" y="962025"/>
            <a:ext cx="1768433" cy="583108"/>
          </a:xfrm>
          <a:prstGeom prst="rect">
            <a:avLst/>
          </a:prstGeom>
        </p:spPr>
        <p:txBody>
          <a:bodyPr wrap="none">
            <a:spAutoFit/>
          </a:bodyPr>
          <a:lstStyle/>
          <a:p>
            <a:pPr marL="342900" indent="-342900">
              <a:lnSpc>
                <a:spcPct val="150000"/>
              </a:lnSpc>
              <a:spcBef>
                <a:spcPct val="20000"/>
              </a:spcBef>
              <a:buFontTx/>
              <a:buChar char="•"/>
              <a:defRPr/>
            </a:pPr>
            <a:r>
              <a:rPr lang="zh-CN" altLang="en-US" sz="2400" b="1" dirty="0" smtClean="0">
                <a:solidFill>
                  <a:srgbClr val="0567A2"/>
                </a:solidFill>
              </a:rPr>
              <a:t>径向渐变</a:t>
            </a:r>
            <a:endParaRPr lang="en-US" altLang="zh-CN" sz="2400" b="1" dirty="0">
              <a:solidFill>
                <a:srgbClr val="0567A2"/>
              </a:solidFill>
            </a:endParaRPr>
          </a:p>
        </p:txBody>
      </p:sp>
      <p:sp>
        <p:nvSpPr>
          <p:cNvPr id="7" name="圆角矩形 6"/>
          <p:cNvSpPr/>
          <p:nvPr/>
        </p:nvSpPr>
        <p:spPr>
          <a:xfrm>
            <a:off x="683568" y="5733928"/>
            <a:ext cx="7560840" cy="408623"/>
          </a:xfrm>
          <a:prstGeom prst="roundRect">
            <a:avLst/>
          </a:prstGeom>
          <a:solidFill>
            <a:srgbClr val="0567A2"/>
          </a:solidFill>
          <a:ln>
            <a:solidFill>
              <a:schemeClr val="bg2">
                <a:lumMod val="75000"/>
              </a:schemeClr>
            </a:solidFill>
          </a:ln>
          <a:effectLst>
            <a:outerShdw blurRad="50800" dist="38100" dir="2700000" algn="tl" rotWithShape="0">
              <a:prstClr val="black">
                <a:alpha val="40000"/>
              </a:prstClr>
            </a:outerShdw>
          </a:effectLst>
        </p:spPr>
        <p:txBody>
          <a:bodyPr wrap="square" anchor="ctr">
            <a:spAutoFit/>
          </a:bodyPr>
          <a:lstStyle/>
          <a:p>
            <a:pPr algn="ctr">
              <a:defRPr/>
            </a:pPr>
            <a:r>
              <a:rPr lang="zh-CN" altLang="en-US" b="1" dirty="0" smtClean="0">
                <a:solidFill>
                  <a:schemeClr val="bg1"/>
                </a:solidFill>
                <a:ea typeface="宋体" pitchFamily="2" charset="-122"/>
              </a:rPr>
              <a:t>案例代码（详见教材</a:t>
            </a:r>
            <a:r>
              <a:rPr lang="en-US" altLang="zh-CN" b="1" dirty="0" smtClean="0">
                <a:solidFill>
                  <a:schemeClr val="bg1"/>
                </a:solidFill>
                <a:ea typeface="宋体" pitchFamily="2" charset="-122"/>
              </a:rPr>
              <a:t>demo3-4</a:t>
            </a:r>
            <a:r>
              <a:rPr lang="zh-CN" altLang="en-US" b="1" dirty="0" smtClean="0">
                <a:solidFill>
                  <a:schemeClr val="bg1"/>
                </a:solidFill>
                <a:ea typeface="宋体" pitchFamily="2" charset="-122"/>
              </a:rPr>
              <a:t>）</a:t>
            </a:r>
            <a:endParaRPr lang="en-US" altLang="zh-CN" b="1" dirty="0">
              <a:solidFill>
                <a:schemeClr val="bg1"/>
              </a:solidFill>
              <a:ea typeface="宋体" pitchFamily="2" charset="-122"/>
            </a:endParaRPr>
          </a:p>
        </p:txBody>
      </p:sp>
      <p:cxnSp>
        <p:nvCxnSpPr>
          <p:cNvPr id="8" name="直接连接符 7"/>
          <p:cNvCxnSpPr/>
          <p:nvPr/>
        </p:nvCxnSpPr>
        <p:spPr bwMode="auto">
          <a:xfrm>
            <a:off x="513176" y="5589240"/>
            <a:ext cx="7920880" cy="0"/>
          </a:xfrm>
          <a:prstGeom prst="line">
            <a:avLst/>
          </a:prstGeom>
          <a:noFill/>
          <a:ln w="28575" cap="flat" cmpd="sng" algn="ctr">
            <a:solidFill>
              <a:srgbClr val="0567A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857133" y="2564904"/>
            <a:ext cx="7232965" cy="1152128"/>
          </a:xfrm>
          <a:prstGeom prst="rect">
            <a:avLst/>
          </a:prstGeom>
          <a:solidFill>
            <a:schemeClr val="accent5">
              <a:lumMod val="20000"/>
              <a:lumOff val="80000"/>
            </a:schemeClr>
          </a:solidFill>
          <a:ln w="19050">
            <a:noFill/>
          </a:ln>
        </p:spPr>
        <p:txBody>
          <a:bodyPr>
            <a:noAutofit/>
          </a:bodyPr>
          <a:lstStyle/>
          <a:p>
            <a:pPr>
              <a:lnSpc>
                <a:spcPct val="150000"/>
              </a:lnSpc>
            </a:pPr>
            <a:r>
              <a:rPr lang="en-US" altLang="zh-CN" dirty="0"/>
              <a:t>background-image: radial-gradient(</a:t>
            </a:r>
            <a:r>
              <a:rPr lang="zh-CN" altLang="en-US" dirty="0"/>
              <a:t>圆心坐标</a:t>
            </a:r>
            <a:r>
              <a:rPr lang="en-US" altLang="zh-CN" dirty="0"/>
              <a:t>, </a:t>
            </a:r>
            <a:r>
              <a:rPr lang="zh-CN" altLang="en-US" dirty="0"/>
              <a:t>渐变形状 渐变大小</a:t>
            </a:r>
            <a:r>
              <a:rPr lang="en-US" altLang="zh-CN" dirty="0"/>
              <a:t>, </a:t>
            </a:r>
            <a:endParaRPr lang="en-US" altLang="zh-CN" dirty="0" smtClean="0"/>
          </a:p>
          <a:p>
            <a:pPr>
              <a:lnSpc>
                <a:spcPct val="150000"/>
              </a:lnSpc>
            </a:pPr>
            <a:r>
              <a:rPr lang="en-US" altLang="zh-CN" dirty="0"/>
              <a:t> </a:t>
            </a:r>
            <a:r>
              <a:rPr lang="en-US" altLang="zh-CN" dirty="0" smtClean="0"/>
              <a:t>                              color </a:t>
            </a:r>
            <a:r>
              <a:rPr lang="en-US" altLang="zh-CN" dirty="0"/>
              <a:t>stop, color stop[, color stop]*);</a:t>
            </a:r>
            <a:endParaRPr lang="zh-CN" altLang="zh-CN" dirty="0"/>
          </a:p>
        </p:txBody>
      </p:sp>
      <p:sp>
        <p:nvSpPr>
          <p:cNvPr id="11" name="圆角矩形标注 10"/>
          <p:cNvSpPr/>
          <p:nvPr/>
        </p:nvSpPr>
        <p:spPr>
          <a:xfrm>
            <a:off x="3419872" y="1252315"/>
            <a:ext cx="5112568" cy="1021556"/>
          </a:xfrm>
          <a:prstGeom prst="wedgeRoundRectCallout">
            <a:avLst>
              <a:gd name="adj1" fmla="val -20615"/>
              <a:gd name="adj2" fmla="val 86375"/>
              <a:gd name="adj3" fmla="val 16667"/>
            </a:avLst>
          </a:prstGeom>
          <a:ln w="19050">
            <a:solidFill>
              <a:schemeClr val="bg2">
                <a:lumMod val="50000"/>
              </a:schemeClr>
            </a:solidFill>
          </a:ln>
        </p:spPr>
        <p:txBody>
          <a:bodyPr wrap="square" rtlCol="0" anchor="ctr">
            <a:spAutoFit/>
          </a:bodyPr>
          <a:lstStyle/>
          <a:p>
            <a:r>
              <a:rPr lang="zh-CN" altLang="zh-CN" dirty="0"/>
              <a:t>用于设置放射的圆形坐标，可设置为形如</a:t>
            </a:r>
            <a:r>
              <a:rPr lang="en-US" altLang="zh-CN" dirty="0"/>
              <a:t>10px 20px</a:t>
            </a:r>
            <a:r>
              <a:rPr lang="zh-CN" altLang="zh-CN" dirty="0"/>
              <a:t>的</a:t>
            </a:r>
            <a:r>
              <a:rPr lang="en-US" altLang="zh-CN" dirty="0"/>
              <a:t> x-offset y-offset </a:t>
            </a:r>
            <a:r>
              <a:rPr lang="zh-CN" altLang="zh-CN" dirty="0"/>
              <a:t>，或使用预设值</a:t>
            </a:r>
            <a:r>
              <a:rPr lang="en-US" altLang="zh-CN" dirty="0"/>
              <a:t>center</a:t>
            </a:r>
            <a:r>
              <a:rPr lang="zh-CN" altLang="zh-CN" dirty="0"/>
              <a:t>（默认值）。</a:t>
            </a:r>
            <a:endParaRPr lang="zh-CN" altLang="en-US" dirty="0">
              <a:ea typeface="宋体" pitchFamily="2" charset="-122"/>
            </a:endParaRPr>
          </a:p>
        </p:txBody>
      </p:sp>
      <p:sp>
        <p:nvSpPr>
          <p:cNvPr id="12" name="圆角矩形标注 11"/>
          <p:cNvSpPr/>
          <p:nvPr/>
        </p:nvSpPr>
        <p:spPr>
          <a:xfrm>
            <a:off x="4644008" y="1487715"/>
            <a:ext cx="3683340" cy="715089"/>
          </a:xfrm>
          <a:prstGeom prst="wedgeRoundRectCallout">
            <a:avLst>
              <a:gd name="adj1" fmla="val -10885"/>
              <a:gd name="adj2" fmla="val 110350"/>
              <a:gd name="adj3" fmla="val 16667"/>
            </a:avLst>
          </a:prstGeom>
          <a:ln w="19050">
            <a:solidFill>
              <a:schemeClr val="bg2">
                <a:lumMod val="50000"/>
              </a:schemeClr>
            </a:solidFill>
          </a:ln>
        </p:spPr>
        <p:txBody>
          <a:bodyPr wrap="square" rtlCol="0" anchor="ctr">
            <a:spAutoFit/>
          </a:bodyPr>
          <a:lstStyle/>
          <a:p>
            <a:r>
              <a:rPr lang="en-US" altLang="zh-CN" dirty="0"/>
              <a:t>circle </a:t>
            </a:r>
            <a:r>
              <a:rPr lang="zh-CN" altLang="en-US" dirty="0" smtClean="0"/>
              <a:t>：</a:t>
            </a:r>
            <a:r>
              <a:rPr lang="zh-CN" altLang="zh-CN" dirty="0"/>
              <a:t>圆形</a:t>
            </a:r>
            <a:r>
              <a:rPr lang="zh-CN" altLang="zh-CN" dirty="0" smtClean="0"/>
              <a:t>。</a:t>
            </a:r>
            <a:endParaRPr lang="en-US" altLang="zh-CN" dirty="0" smtClean="0"/>
          </a:p>
          <a:p>
            <a:r>
              <a:rPr lang="en-US" altLang="zh-CN" dirty="0" smtClean="0"/>
              <a:t>ellipse</a:t>
            </a:r>
            <a:r>
              <a:rPr lang="zh-CN" altLang="en-US" dirty="0" smtClean="0"/>
              <a:t>：</a:t>
            </a:r>
            <a:r>
              <a:rPr lang="zh-CN" altLang="zh-CN" dirty="0"/>
              <a:t>椭圆形，默认值。</a:t>
            </a:r>
            <a:endParaRPr lang="zh-CN" altLang="en-US" dirty="0">
              <a:ea typeface="宋体" pitchFamily="2" charset="-122"/>
            </a:endParaRPr>
          </a:p>
        </p:txBody>
      </p:sp>
      <p:sp>
        <p:nvSpPr>
          <p:cNvPr id="13" name="圆角矩形标注 12"/>
          <p:cNvSpPr/>
          <p:nvPr/>
        </p:nvSpPr>
        <p:spPr>
          <a:xfrm>
            <a:off x="1011443" y="3809105"/>
            <a:ext cx="7232965" cy="1328023"/>
          </a:xfrm>
          <a:prstGeom prst="wedgeRoundRectCallout">
            <a:avLst>
              <a:gd name="adj1" fmla="val 33160"/>
              <a:gd name="adj2" fmla="val -109915"/>
              <a:gd name="adj3" fmla="val 16667"/>
            </a:avLst>
          </a:prstGeom>
          <a:ln w="19050">
            <a:solidFill>
              <a:schemeClr val="bg2">
                <a:lumMod val="50000"/>
              </a:schemeClr>
            </a:solidFill>
          </a:ln>
        </p:spPr>
        <p:txBody>
          <a:bodyPr wrap="square" rtlCol="0" anchor="ctr">
            <a:spAutoFit/>
          </a:bodyPr>
          <a:lstStyle/>
          <a:p>
            <a:r>
              <a:rPr lang="en-US" altLang="zh-CN" dirty="0"/>
              <a:t>closest-side </a:t>
            </a:r>
            <a:r>
              <a:rPr lang="zh-CN" altLang="zh-CN" dirty="0"/>
              <a:t>或</a:t>
            </a:r>
            <a:r>
              <a:rPr lang="en-US" altLang="zh-CN" dirty="0"/>
              <a:t> contain </a:t>
            </a:r>
            <a:r>
              <a:rPr lang="en-US" altLang="zh-CN" dirty="0" smtClean="0"/>
              <a:t>:</a:t>
            </a:r>
            <a:r>
              <a:rPr lang="zh-CN" altLang="zh-CN" dirty="0"/>
              <a:t>以距离圆心最近的边的距离作为渐变半径</a:t>
            </a:r>
            <a:r>
              <a:rPr lang="zh-CN" altLang="zh-CN" dirty="0" smtClean="0"/>
              <a:t>。</a:t>
            </a:r>
            <a:endParaRPr lang="en-US" altLang="zh-CN" dirty="0" smtClean="0"/>
          </a:p>
          <a:p>
            <a:r>
              <a:rPr lang="en-US" altLang="zh-CN" dirty="0" smtClean="0"/>
              <a:t>closest-corner:</a:t>
            </a:r>
            <a:r>
              <a:rPr lang="zh-CN" altLang="zh-CN" dirty="0"/>
              <a:t>以距离圆心最近的角的距离作为渐变半径</a:t>
            </a:r>
            <a:r>
              <a:rPr lang="zh-CN" altLang="zh-CN" dirty="0" smtClean="0"/>
              <a:t>。</a:t>
            </a:r>
            <a:endParaRPr lang="en-US" altLang="zh-CN" dirty="0" smtClean="0"/>
          </a:p>
          <a:p>
            <a:r>
              <a:rPr lang="en-US" altLang="zh-CN" dirty="0" smtClean="0"/>
              <a:t>farthest-side:</a:t>
            </a:r>
            <a:r>
              <a:rPr lang="zh-CN" altLang="zh-CN" dirty="0"/>
              <a:t>以距离圆心最远的边的距离作为渐变半径</a:t>
            </a:r>
            <a:r>
              <a:rPr lang="zh-CN" altLang="zh-CN" dirty="0" smtClean="0"/>
              <a:t>。</a:t>
            </a:r>
            <a:endParaRPr lang="en-US" altLang="zh-CN" dirty="0" smtClean="0"/>
          </a:p>
          <a:p>
            <a:r>
              <a:rPr lang="en-US" altLang="zh-CN" dirty="0"/>
              <a:t>farthest-corner </a:t>
            </a:r>
            <a:r>
              <a:rPr lang="zh-CN" altLang="zh-CN" dirty="0"/>
              <a:t>或</a:t>
            </a:r>
            <a:r>
              <a:rPr lang="en-US" altLang="zh-CN" dirty="0"/>
              <a:t> </a:t>
            </a:r>
            <a:r>
              <a:rPr lang="en-US" altLang="zh-CN" dirty="0" smtClean="0"/>
              <a:t>cove:</a:t>
            </a:r>
            <a:r>
              <a:rPr lang="zh-CN" altLang="zh-CN" dirty="0"/>
              <a:t>以距离圆心最远的角的距离作为渐变半径。</a:t>
            </a:r>
            <a:endParaRPr lang="zh-CN" altLang="en-US" dirty="0">
              <a:ea typeface="宋体" pitchFamily="2" charset="-122"/>
            </a:endParaRPr>
          </a:p>
        </p:txBody>
      </p:sp>
      <p:sp>
        <p:nvSpPr>
          <p:cNvPr id="14" name="标题 1"/>
          <p:cNvSpPr>
            <a:spLocks noChangeArrowheads="1"/>
          </p:cNvSpPr>
          <p:nvPr/>
        </p:nvSpPr>
        <p:spPr bwMode="auto">
          <a:xfrm>
            <a:off x="1610686" y="199119"/>
            <a:ext cx="7569826"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200" b="1" smtClean="0">
                <a:solidFill>
                  <a:srgbClr val="0567A2"/>
                </a:solidFill>
                <a:latin typeface="微软雅黑" pitchFamily="34" charset="-122"/>
                <a:ea typeface="微软雅黑" pitchFamily="34" charset="-122"/>
                <a:sym typeface="宋体" charset="-122"/>
              </a:rPr>
              <a:t>前导</a:t>
            </a:r>
            <a:r>
              <a:rPr lang="zh-CN" altLang="en-US" sz="3200" b="1">
                <a:solidFill>
                  <a:srgbClr val="0567A2"/>
                </a:solidFill>
                <a:latin typeface="微软雅黑" pitchFamily="34" charset="-122"/>
                <a:ea typeface="微软雅黑" pitchFamily="34" charset="-122"/>
                <a:sym typeface="宋体" charset="-122"/>
              </a:rPr>
              <a:t>知识</a:t>
            </a:r>
            <a:r>
              <a:rPr lang="en-US" altLang="zh-CN" sz="3200" b="1">
                <a:solidFill>
                  <a:srgbClr val="0567A2"/>
                </a:solidFill>
                <a:latin typeface="微软雅黑" pitchFamily="34" charset="-122"/>
                <a:ea typeface="微软雅黑" pitchFamily="34" charset="-122"/>
                <a:sym typeface="宋体" charset="-122"/>
              </a:rPr>
              <a:t>-CSS</a:t>
            </a:r>
            <a:r>
              <a:rPr lang="zh-CN" altLang="en-US" sz="3200" b="1">
                <a:solidFill>
                  <a:srgbClr val="0567A2"/>
                </a:solidFill>
                <a:latin typeface="微软雅黑" pitchFamily="34" charset="-122"/>
                <a:ea typeface="微软雅黑" pitchFamily="34" charset="-122"/>
                <a:sym typeface="宋体" charset="-122"/>
              </a:rPr>
              <a:t>阴影和</a:t>
            </a:r>
            <a:r>
              <a:rPr lang="zh-CN" altLang="en-US" sz="3200" b="1" smtClean="0">
                <a:solidFill>
                  <a:srgbClr val="0567A2"/>
                </a:solidFill>
                <a:latin typeface="微软雅黑" pitchFamily="34" charset="-122"/>
                <a:ea typeface="微软雅黑" pitchFamily="34" charset="-122"/>
                <a:sym typeface="宋体" charset="-122"/>
              </a:rPr>
              <a:t>渐变</a:t>
            </a:r>
            <a:endParaRPr lang="zh-CN" altLang="en-US" sz="3200" b="1">
              <a:solidFill>
                <a:srgbClr val="0567A2"/>
              </a:solidFill>
              <a:latin typeface="微软雅黑" pitchFamily="34" charset="-122"/>
              <a:ea typeface="微软雅黑" pitchFamily="34" charset="-122"/>
              <a:sym typeface="宋体" charset="-122"/>
            </a:endParaRPr>
          </a:p>
        </p:txBody>
      </p:sp>
    </p:spTree>
    <p:extLst>
      <p:ext uri="{BB962C8B-B14F-4D97-AF65-F5344CB8AC3E}">
        <p14:creationId xmlns:p14="http://schemas.microsoft.com/office/powerpoint/2010/main" val="288959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childTnLst>
                          </p:cTn>
                        </p:par>
                        <p:par>
                          <p:cTn id="12" fill="hold">
                            <p:stCondLst>
                              <p:cond delay="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2"/>
                                        </p:tgtEl>
                                        <p:attrNameLst>
                                          <p:attrName>style.visibility</p:attrName>
                                        </p:attrNameLst>
                                      </p:cBhvr>
                                      <p:to>
                                        <p:strVal val="hidden"/>
                                      </p:to>
                                    </p:set>
                                  </p:childTnLst>
                                </p:cTn>
                              </p:par>
                            </p:childTnLst>
                          </p:cTn>
                        </p:par>
                        <p:par>
                          <p:cTn id="20" fill="hold">
                            <p:stCondLst>
                              <p:cond delay="0"/>
                            </p:stCondLst>
                            <p:childTnLst>
                              <p:par>
                                <p:cTn id="21" presetID="22" presetClass="entr" presetSubtype="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3"/>
                                        </p:tgtEl>
                                        <p:attrNameLst>
                                          <p:attrName>style.visibility</p:attrName>
                                        </p:attrNameLst>
                                      </p:cBhvr>
                                      <p:to>
                                        <p:strVal val="hidden"/>
                                      </p:to>
                                    </p:set>
                                  </p:childTnLst>
                                </p:cTn>
                              </p:par>
                            </p:childTnLst>
                          </p:cTn>
                        </p:par>
                        <p:par>
                          <p:cTn id="28" fill="hold">
                            <p:stCondLst>
                              <p:cond delay="0"/>
                            </p:stCondLst>
                            <p:childTnLst>
                              <p:par>
                                <p:cTn id="29" presetID="53" presetClass="entr" presetSubtype="16"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1" grpId="1" animBg="1"/>
      <p:bldP spid="12" grpId="0" animBg="1"/>
      <p:bldP spid="12" grpId="1" animBg="1"/>
      <p:bldP spid="13" grpId="0" animBg="1"/>
      <p:bldP spid="1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0388" y="1213695"/>
            <a:ext cx="3315331" cy="1274195"/>
          </a:xfrm>
          <a:prstGeom prst="rect">
            <a:avLst/>
          </a:prstGeom>
        </p:spPr>
        <p:txBody>
          <a:bodyPr wrap="none">
            <a:spAutoFit/>
          </a:bodyPr>
          <a:lstStyle/>
          <a:p>
            <a:pPr marL="342900" indent="-342900">
              <a:lnSpc>
                <a:spcPct val="150000"/>
              </a:lnSpc>
              <a:spcBef>
                <a:spcPct val="20000"/>
              </a:spcBef>
              <a:buFontTx/>
              <a:buChar char="•"/>
              <a:defRPr/>
            </a:pPr>
            <a:r>
              <a:rPr lang="zh-CN" altLang="zh-CN" sz="2400" b="1" smtClean="0">
                <a:solidFill>
                  <a:srgbClr val="0567A2"/>
                </a:solidFill>
              </a:rPr>
              <a:t>多</a:t>
            </a:r>
            <a:r>
              <a:rPr lang="zh-CN" altLang="zh-CN" sz="2400" b="1">
                <a:solidFill>
                  <a:srgbClr val="0567A2"/>
                </a:solidFill>
              </a:rPr>
              <a:t>学一招：重复渐变</a:t>
            </a:r>
          </a:p>
          <a:p>
            <a:pPr marL="342900" indent="-342900">
              <a:lnSpc>
                <a:spcPct val="150000"/>
              </a:lnSpc>
              <a:spcBef>
                <a:spcPct val="20000"/>
              </a:spcBef>
              <a:buFontTx/>
              <a:buChar char="•"/>
              <a:defRPr/>
            </a:pPr>
            <a:endParaRPr lang="en-US" altLang="zh-CN" sz="2400" b="1" dirty="0">
              <a:solidFill>
                <a:srgbClr val="0567A2"/>
              </a:solidFill>
            </a:endParaRPr>
          </a:p>
        </p:txBody>
      </p:sp>
      <p:sp>
        <p:nvSpPr>
          <p:cNvPr id="10" name="TextBox 9"/>
          <p:cNvSpPr txBox="1"/>
          <p:nvPr/>
        </p:nvSpPr>
        <p:spPr>
          <a:xfrm>
            <a:off x="857133" y="3536654"/>
            <a:ext cx="7603299" cy="2016224"/>
          </a:xfrm>
          <a:prstGeom prst="rect">
            <a:avLst/>
          </a:prstGeom>
          <a:solidFill>
            <a:schemeClr val="accent5">
              <a:lumMod val="20000"/>
              <a:lumOff val="80000"/>
            </a:schemeClr>
          </a:solidFill>
          <a:ln w="19050">
            <a:noFill/>
          </a:ln>
        </p:spPr>
        <p:txBody>
          <a:bodyPr>
            <a:noAutofit/>
          </a:bodyPr>
          <a:lstStyle/>
          <a:p>
            <a:r>
              <a:rPr lang="en-US" altLang="zh-CN"/>
              <a:t>/*</a:t>
            </a:r>
            <a:r>
              <a:rPr lang="zh-CN" altLang="zh-CN"/>
              <a:t>线性重复渐变</a:t>
            </a:r>
            <a:r>
              <a:rPr lang="en-US" altLang="zh-CN"/>
              <a:t>*/</a:t>
            </a:r>
            <a:endParaRPr lang="zh-CN" altLang="zh-CN"/>
          </a:p>
          <a:p>
            <a:r>
              <a:rPr lang="en-US" altLang="zh-CN"/>
              <a:t>repeating-linear-gradient(</a:t>
            </a:r>
            <a:r>
              <a:rPr lang="zh-CN" altLang="zh-CN"/>
              <a:t>起始角度</a:t>
            </a:r>
            <a:r>
              <a:rPr lang="en-US" altLang="zh-CN"/>
              <a:t>, color stop, color stop[, color stop]*)</a:t>
            </a:r>
            <a:r>
              <a:rPr lang="en-US" altLang="zh-CN" b="1"/>
              <a:t> </a:t>
            </a:r>
            <a:endParaRPr lang="en-US" altLang="zh-CN" b="1" smtClean="0"/>
          </a:p>
          <a:p>
            <a:endParaRPr lang="zh-CN" altLang="zh-CN"/>
          </a:p>
          <a:p>
            <a:r>
              <a:rPr lang="en-US" altLang="zh-CN"/>
              <a:t>/*</a:t>
            </a:r>
            <a:r>
              <a:rPr lang="zh-CN" altLang="zh-CN"/>
              <a:t>径向重复渐变</a:t>
            </a:r>
            <a:r>
              <a:rPr lang="en-US" altLang="zh-CN"/>
              <a:t>*/</a:t>
            </a:r>
            <a:endParaRPr lang="zh-CN" altLang="zh-CN"/>
          </a:p>
          <a:p>
            <a:r>
              <a:rPr lang="en-US" altLang="zh-CN"/>
              <a:t>repeating-radial-gradient(</a:t>
            </a:r>
            <a:r>
              <a:rPr lang="zh-CN" altLang="zh-CN"/>
              <a:t>圆心坐标</a:t>
            </a:r>
            <a:r>
              <a:rPr lang="en-US" altLang="zh-CN"/>
              <a:t>, </a:t>
            </a:r>
            <a:r>
              <a:rPr lang="zh-CN" altLang="zh-CN"/>
              <a:t>渐变形状 渐变大小</a:t>
            </a:r>
            <a:r>
              <a:rPr lang="en-US" altLang="zh-CN"/>
              <a:t>, color stop, color stop[, color stop]*)</a:t>
            </a:r>
            <a:r>
              <a:rPr lang="en-US" altLang="zh-CN" b="1"/>
              <a:t> </a:t>
            </a:r>
            <a:endParaRPr lang="zh-CN" altLang="zh-CN"/>
          </a:p>
          <a:p>
            <a:pPr>
              <a:lnSpc>
                <a:spcPct val="150000"/>
              </a:lnSpc>
            </a:pPr>
            <a:endParaRPr lang="zh-CN" altLang="zh-CN" dirty="0"/>
          </a:p>
        </p:txBody>
      </p:sp>
      <p:sp>
        <p:nvSpPr>
          <p:cNvPr id="14" name="内容占位符 2"/>
          <p:cNvSpPr>
            <a:spLocks noGrp="1"/>
          </p:cNvSpPr>
          <p:nvPr>
            <p:ph idx="4294967295"/>
          </p:nvPr>
        </p:nvSpPr>
        <p:spPr bwMode="auto">
          <a:xfrm>
            <a:off x="481013" y="1872508"/>
            <a:ext cx="7907411" cy="58402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742950" lvl="1" indent="-285750" eaLnBrk="0" fontAlgn="base" hangingPunct="0">
              <a:lnSpc>
                <a:spcPct val="170000"/>
              </a:lnSpc>
              <a:spcBef>
                <a:spcPct val="20000"/>
              </a:spcBef>
              <a:spcAft>
                <a:spcPct val="0"/>
              </a:spcAft>
              <a:buChar char="–"/>
              <a:defRPr/>
            </a:pPr>
            <a:r>
              <a:rPr lang="zh-CN" altLang="zh-CN" sz="7200" kern="0">
                <a:latin typeface="微软雅黑" panose="020B0503020204020204" pitchFamily="34" charset="-122"/>
                <a:ea typeface="微软雅黑" panose="020B0503020204020204" pitchFamily="34" charset="-122"/>
              </a:rPr>
              <a:t>了解了线性渐变和径向渐变的使用方法后，接下介绍一下重复渐变。对以上两种渐变方式都是适用的，只需在两个属性前添加“ </a:t>
            </a:r>
            <a:r>
              <a:rPr lang="en-US" altLang="zh-CN" sz="7200" kern="0">
                <a:latin typeface="微软雅黑" panose="020B0503020204020204" pitchFamily="34" charset="-122"/>
                <a:ea typeface="微软雅黑" panose="020B0503020204020204" pitchFamily="34" charset="-122"/>
              </a:rPr>
              <a:t>repeating-</a:t>
            </a:r>
            <a:r>
              <a:rPr lang="zh-CN" altLang="zh-CN" sz="7200" kern="0">
                <a:latin typeface="微软雅黑" panose="020B0503020204020204" pitchFamily="34" charset="-122"/>
                <a:ea typeface="微软雅黑" panose="020B0503020204020204" pitchFamily="34" charset="-122"/>
              </a:rPr>
              <a:t>“</a:t>
            </a:r>
            <a:r>
              <a:rPr lang="en-US" altLang="zh-CN" sz="7200" kern="0">
                <a:latin typeface="微软雅黑" panose="020B0503020204020204" pitchFamily="34" charset="-122"/>
                <a:ea typeface="微软雅黑" panose="020B0503020204020204" pitchFamily="34" charset="-122"/>
              </a:rPr>
              <a:t>,</a:t>
            </a:r>
            <a:r>
              <a:rPr lang="zh-CN" altLang="zh-CN" sz="7200" kern="0">
                <a:latin typeface="微软雅黑" panose="020B0503020204020204" pitchFamily="34" charset="-122"/>
                <a:ea typeface="微软雅黑" panose="020B0503020204020204" pitchFamily="34" charset="-122"/>
              </a:rPr>
              <a:t>具体语法格式如下：</a:t>
            </a:r>
          </a:p>
          <a:p>
            <a:pPr lvl="1">
              <a:lnSpc>
                <a:spcPct val="150000"/>
              </a:lnSpc>
              <a:defRPr/>
            </a:pPr>
            <a:endParaRPr lang="zh-CN" altLang="en-US" sz="180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610686" y="199119"/>
            <a:ext cx="7569826"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200" b="1" smtClean="0">
                <a:solidFill>
                  <a:srgbClr val="0567A2"/>
                </a:solidFill>
                <a:latin typeface="微软雅黑" pitchFamily="34" charset="-122"/>
                <a:ea typeface="微软雅黑" pitchFamily="34" charset="-122"/>
                <a:sym typeface="宋体" charset="-122"/>
              </a:rPr>
              <a:t>前导</a:t>
            </a:r>
            <a:r>
              <a:rPr lang="zh-CN" altLang="en-US" sz="3200" b="1">
                <a:solidFill>
                  <a:srgbClr val="0567A2"/>
                </a:solidFill>
                <a:latin typeface="微软雅黑" pitchFamily="34" charset="-122"/>
                <a:ea typeface="微软雅黑" pitchFamily="34" charset="-122"/>
                <a:sym typeface="宋体" charset="-122"/>
              </a:rPr>
              <a:t>知识</a:t>
            </a:r>
            <a:r>
              <a:rPr lang="en-US" altLang="zh-CN" sz="3200" b="1">
                <a:solidFill>
                  <a:srgbClr val="0567A2"/>
                </a:solidFill>
                <a:latin typeface="微软雅黑" pitchFamily="34" charset="-122"/>
                <a:ea typeface="微软雅黑" pitchFamily="34" charset="-122"/>
                <a:sym typeface="宋体" charset="-122"/>
              </a:rPr>
              <a:t>-CSS</a:t>
            </a:r>
            <a:r>
              <a:rPr lang="zh-CN" altLang="en-US" sz="3200" b="1">
                <a:solidFill>
                  <a:srgbClr val="0567A2"/>
                </a:solidFill>
                <a:latin typeface="微软雅黑" pitchFamily="34" charset="-122"/>
                <a:ea typeface="微软雅黑" pitchFamily="34" charset="-122"/>
                <a:sym typeface="宋体" charset="-122"/>
              </a:rPr>
              <a:t>阴影和</a:t>
            </a:r>
            <a:r>
              <a:rPr lang="zh-CN" altLang="en-US" sz="3200" b="1" smtClean="0">
                <a:solidFill>
                  <a:srgbClr val="0567A2"/>
                </a:solidFill>
                <a:latin typeface="微软雅黑" pitchFamily="34" charset="-122"/>
                <a:ea typeface="微软雅黑" pitchFamily="34" charset="-122"/>
                <a:sym typeface="宋体" charset="-122"/>
              </a:rPr>
              <a:t>渐变</a:t>
            </a:r>
            <a:endParaRPr lang="zh-CN" altLang="en-US" sz="3200" b="1">
              <a:solidFill>
                <a:srgbClr val="0567A2"/>
              </a:solidFill>
              <a:latin typeface="微软雅黑" pitchFamily="34" charset="-122"/>
              <a:ea typeface="微软雅黑" pitchFamily="34" charset="-122"/>
              <a:sym typeface="宋体" charset="-122"/>
            </a:endParaRPr>
          </a:p>
        </p:txBody>
      </p:sp>
    </p:spTree>
    <p:extLst>
      <p:ext uri="{BB962C8B-B14F-4D97-AF65-F5344CB8AC3E}">
        <p14:creationId xmlns:p14="http://schemas.microsoft.com/office/powerpoint/2010/main" val="3129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186822" y="5976921"/>
            <a:ext cx="5553529" cy="332399"/>
          </a:xfrm>
          <a:prstGeom prst="rect">
            <a:avLst/>
          </a:prstGeom>
        </p:spPr>
        <p:txBody>
          <a:bodyPr wrap="square">
            <a:spAutoFit/>
          </a:bodyPr>
          <a:lstStyle/>
          <a:p>
            <a:pPr>
              <a:lnSpc>
                <a:spcPct val="130000"/>
              </a:lnSpc>
              <a:spcAft>
                <a:spcPts val="300"/>
              </a:spcAft>
            </a:pPr>
            <a:r>
              <a:rPr lang="zh-CN" altLang="zh-CN" sz="1200" smtClean="0">
                <a:solidFill>
                  <a:schemeClr val="tx1">
                    <a:lumMod val="65000"/>
                    <a:lumOff val="35000"/>
                  </a:schemeClr>
                </a:solidFill>
                <a:latin typeface="微软雅黑" pitchFamily="34" charset="-122"/>
                <a:ea typeface="微软雅黑" pitchFamily="34" charset="-122"/>
              </a:rPr>
              <a:t>该</a:t>
            </a:r>
            <a:r>
              <a:rPr lang="zh-CN" altLang="zh-CN" sz="1200">
                <a:solidFill>
                  <a:schemeClr val="tx1">
                    <a:lumMod val="65000"/>
                    <a:lumOff val="35000"/>
                  </a:schemeClr>
                </a:solidFill>
                <a:latin typeface="微软雅黑" pitchFamily="34" charset="-122"/>
                <a:ea typeface="微软雅黑" pitchFamily="34" charset="-122"/>
              </a:rPr>
              <a:t>传智书城页面由</a:t>
            </a:r>
            <a:r>
              <a:rPr lang="en-US" altLang="zh-CN" sz="1200">
                <a:solidFill>
                  <a:schemeClr val="tx1">
                    <a:lumMod val="65000"/>
                    <a:lumOff val="35000"/>
                  </a:schemeClr>
                </a:solidFill>
                <a:latin typeface="微软雅黑" pitchFamily="34" charset="-122"/>
                <a:ea typeface="微软雅黑" pitchFamily="34" charset="-122"/>
              </a:rPr>
              <a:t>header</a:t>
            </a:r>
            <a:r>
              <a:rPr lang="zh-CN" altLang="zh-CN" sz="1200">
                <a:solidFill>
                  <a:schemeClr val="tx1">
                    <a:lumMod val="65000"/>
                    <a:lumOff val="35000"/>
                  </a:schemeClr>
                </a:solidFill>
                <a:latin typeface="微软雅黑" pitchFamily="34" charset="-122"/>
                <a:ea typeface="微软雅黑" pitchFamily="34" charset="-122"/>
              </a:rPr>
              <a:t>部分和两个商品模块构成。</a:t>
            </a:r>
          </a:p>
        </p:txBody>
      </p:sp>
      <p:sp>
        <p:nvSpPr>
          <p:cNvPr id="45" name="椭圆 44"/>
          <p:cNvSpPr/>
          <p:nvPr/>
        </p:nvSpPr>
        <p:spPr bwMode="auto">
          <a:xfrm rot="574600">
            <a:off x="495175" y="5991166"/>
            <a:ext cx="362543" cy="362530"/>
          </a:xfrm>
          <a:prstGeom prst="ellipse">
            <a:avLst/>
          </a:prstGeom>
          <a:solidFill>
            <a:srgbClr val="0567A2"/>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eaLnBrk="1" hangingPunct="1">
              <a:buFont typeface="Arial" pitchFamily="34" charset="0"/>
              <a:buNone/>
            </a:pPr>
            <a:endParaRPr lang="zh-CN" altLang="en-US" dirty="0">
              <a:solidFill>
                <a:schemeClr val="bg1"/>
              </a:solidFill>
              <a:latin typeface="Arial" charset="0"/>
              <a:ea typeface="宋体" pitchFamily="2" charset="-122"/>
            </a:endParaRPr>
          </a:p>
        </p:txBody>
      </p:sp>
      <p:sp>
        <p:nvSpPr>
          <p:cNvPr id="46" name="TextBox 45"/>
          <p:cNvSpPr txBox="1"/>
          <p:nvPr/>
        </p:nvSpPr>
        <p:spPr>
          <a:xfrm>
            <a:off x="504615" y="5996508"/>
            <a:ext cx="348172" cy="369332"/>
          </a:xfrm>
          <a:prstGeom prst="rect">
            <a:avLst/>
          </a:prstGeom>
          <a:noFill/>
        </p:spPr>
        <p:txBody>
          <a:bodyPr wrap="none" rtlCol="0">
            <a:spAutoFit/>
          </a:bodyPr>
          <a:lstStyle/>
          <a:p>
            <a:r>
              <a:rPr lang="en-US" altLang="zh-CN"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1</a:t>
            </a:r>
            <a:endParaRPr lang="zh-CN" altLang="en-US" b="1" dirty="0">
              <a:solidFill>
                <a:schemeClr val="bg1"/>
              </a:solidFill>
              <a:latin typeface="Verdana" panose="020B0604030504040204" pitchFamily="34" charset="0"/>
              <a:cs typeface="Verdana" panose="020B0604030504040204" pitchFamily="34" charset="0"/>
            </a:endParaRPr>
          </a:p>
        </p:txBody>
      </p:sp>
      <p:cxnSp>
        <p:nvCxnSpPr>
          <p:cNvPr id="47" name="直接连接符 46"/>
          <p:cNvCxnSpPr/>
          <p:nvPr/>
        </p:nvCxnSpPr>
        <p:spPr>
          <a:xfrm>
            <a:off x="676446" y="6350788"/>
            <a:ext cx="8000010" cy="15052"/>
          </a:xfrm>
          <a:prstGeom prst="line">
            <a:avLst/>
          </a:prstGeom>
          <a:ln w="19050">
            <a:solidFill>
              <a:srgbClr val="0567A2"/>
            </a:solidFil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891530" y="6005694"/>
            <a:ext cx="1151277" cy="345094"/>
          </a:xfrm>
          <a:prstGeom prst="rect">
            <a:avLst/>
          </a:prstGeom>
        </p:spPr>
        <p:txBody>
          <a:bodyPr wrap="square">
            <a:spAutoFit/>
          </a:bodyPr>
          <a:lstStyle/>
          <a:p>
            <a:pPr>
              <a:lnSpc>
                <a:spcPct val="130000"/>
              </a:lnSpc>
              <a:spcAft>
                <a:spcPts val="300"/>
              </a:spcAft>
            </a:pPr>
            <a:r>
              <a:rPr lang="zh-CN" altLang="en-US" sz="1400" b="1" smtClean="0">
                <a:solidFill>
                  <a:srgbClr val="0567A2"/>
                </a:solidFill>
                <a:latin typeface="微软雅黑" pitchFamily="34" charset="-122"/>
                <a:ea typeface="微软雅黑" pitchFamily="34" charset="-122"/>
              </a:rPr>
              <a:t>页面结构：</a:t>
            </a:r>
            <a:endParaRPr lang="en-US" altLang="zh-CN" sz="1200" dirty="0">
              <a:solidFill>
                <a:srgbClr val="0567A2"/>
              </a:solidFill>
              <a:latin typeface="微软雅黑" pitchFamily="34" charset="-122"/>
              <a:ea typeface="微软雅黑" pitchFamily="34" charset="-122"/>
            </a:endParaRPr>
          </a:p>
        </p:txBody>
      </p:sp>
      <p:sp>
        <p:nvSpPr>
          <p:cNvPr id="10" name="矩形 9"/>
          <p:cNvSpPr/>
          <p:nvPr/>
        </p:nvSpPr>
        <p:spPr>
          <a:xfrm>
            <a:off x="560388" y="962025"/>
            <a:ext cx="1768433" cy="583108"/>
          </a:xfrm>
          <a:prstGeom prst="rect">
            <a:avLst/>
          </a:prstGeom>
        </p:spPr>
        <p:txBody>
          <a:bodyPr wrap="none">
            <a:spAutoFit/>
          </a:bodyPr>
          <a:lstStyle/>
          <a:p>
            <a:pPr marL="342900" indent="-342900">
              <a:lnSpc>
                <a:spcPct val="150000"/>
              </a:lnSpc>
              <a:spcBef>
                <a:spcPct val="20000"/>
              </a:spcBef>
              <a:buFontTx/>
              <a:buChar char="•"/>
              <a:defRPr/>
            </a:pPr>
            <a:r>
              <a:rPr lang="zh-CN" altLang="en-US" sz="2400" b="1">
                <a:solidFill>
                  <a:srgbClr val="0567A2"/>
                </a:solidFill>
              </a:rPr>
              <a:t>传</a:t>
            </a:r>
            <a:r>
              <a:rPr lang="zh-CN" altLang="en-US" sz="2400" b="1" smtClean="0">
                <a:solidFill>
                  <a:srgbClr val="0567A2"/>
                </a:solidFill>
              </a:rPr>
              <a:t>智书城</a:t>
            </a:r>
            <a:endParaRPr lang="en-US" altLang="zh-CN" sz="2400" b="1" dirty="0">
              <a:solidFill>
                <a:srgbClr val="0567A2"/>
              </a:solidFill>
            </a:endParaRPr>
          </a:p>
        </p:txBody>
      </p:sp>
      <p:pic>
        <p:nvPicPr>
          <p:cNvPr id="11" name="图片 10"/>
          <p:cNvPicPr/>
          <p:nvPr/>
        </p:nvPicPr>
        <p:blipFill>
          <a:blip r:embed="rId3"/>
          <a:stretch>
            <a:fillRect/>
          </a:stretch>
        </p:blipFill>
        <p:spPr>
          <a:xfrm>
            <a:off x="179512" y="1879972"/>
            <a:ext cx="4149323" cy="3709268"/>
          </a:xfrm>
          <a:prstGeom prst="rect">
            <a:avLst/>
          </a:prstGeom>
        </p:spPr>
      </p:pic>
      <p:pic>
        <p:nvPicPr>
          <p:cNvPr id="12" name="图片 11"/>
          <p:cNvPicPr/>
          <p:nvPr/>
        </p:nvPicPr>
        <p:blipFill>
          <a:blip r:embed="rId4"/>
          <a:stretch>
            <a:fillRect/>
          </a:stretch>
        </p:blipFill>
        <p:spPr>
          <a:xfrm>
            <a:off x="4716016" y="1983050"/>
            <a:ext cx="4176464" cy="3606190"/>
          </a:xfrm>
          <a:prstGeom prst="rect">
            <a:avLst/>
          </a:prstGeom>
        </p:spPr>
      </p:pic>
      <p:sp>
        <p:nvSpPr>
          <p:cNvPr id="13" name="右箭头 12"/>
          <p:cNvSpPr/>
          <p:nvPr/>
        </p:nvSpPr>
        <p:spPr>
          <a:xfrm>
            <a:off x="4211960" y="3639235"/>
            <a:ext cx="360040" cy="144016"/>
          </a:xfrm>
          <a:prstGeom prst="rightArrow">
            <a:avLst/>
          </a:prstGeom>
          <a:solidFill>
            <a:schemeClr val="tx1"/>
          </a:solidFill>
          <a:ln w="19050">
            <a:solidFill>
              <a:schemeClr val="tx1"/>
            </a:solidFill>
          </a:ln>
        </p:spPr>
        <p:txBody>
          <a:bodyPr wrap="square" rtlCol="0" anchor="ctr">
            <a:spAutoFit/>
          </a:bodyPr>
          <a:lstStyle/>
          <a:p>
            <a:pPr algn="ctr"/>
            <a:endParaRPr lang="zh-CN" altLang="en-US" dirty="0">
              <a:ea typeface="宋体" pitchFamily="2" charset="-122"/>
            </a:endParaRPr>
          </a:p>
        </p:txBody>
      </p:sp>
      <p:sp>
        <p:nvSpPr>
          <p:cNvPr id="14" name="标题 1"/>
          <p:cNvSpPr>
            <a:spLocks noChangeArrowheads="1"/>
          </p:cNvSpPr>
          <p:nvPr/>
        </p:nvSpPr>
        <p:spPr bwMode="auto">
          <a:xfrm>
            <a:off x="1627464" y="182341"/>
            <a:ext cx="7553048"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项目</a:t>
            </a:r>
            <a:r>
              <a:rPr lang="en-US" altLang="zh-CN" sz="3600" b="1">
                <a:solidFill>
                  <a:srgbClr val="0567A2"/>
                </a:solidFill>
                <a:latin typeface="微软雅黑" pitchFamily="34" charset="-122"/>
                <a:ea typeface="微软雅黑" pitchFamily="34" charset="-122"/>
                <a:sym typeface="宋体" charset="-122"/>
              </a:rPr>
              <a:t>3-1-</a:t>
            </a:r>
            <a:r>
              <a:rPr lang="zh-CN" altLang="en-US" sz="3600" b="1" smtClean="0">
                <a:solidFill>
                  <a:srgbClr val="0567A2"/>
                </a:solidFill>
                <a:latin typeface="微软雅黑" pitchFamily="34" charset="-122"/>
                <a:ea typeface="微软雅黑" pitchFamily="34" charset="-122"/>
                <a:sym typeface="宋体" charset="-122"/>
              </a:rPr>
              <a:t>项目分析</a:t>
            </a:r>
            <a:endParaRPr lang="zh-CN" altLang="en-US" sz="3600" b="1">
              <a:solidFill>
                <a:srgbClr val="0567A2"/>
              </a:solidFill>
              <a:latin typeface="微软雅黑" pitchFamily="34" charset="-122"/>
              <a:ea typeface="微软雅黑" pitchFamily="34" charset="-122"/>
              <a:sym typeface="宋体" charset="-122"/>
            </a:endParaRPr>
          </a:p>
        </p:txBody>
      </p:sp>
    </p:spTree>
    <p:extLst>
      <p:ext uri="{BB962C8B-B14F-4D97-AF65-F5344CB8AC3E}">
        <p14:creationId xmlns:p14="http://schemas.microsoft.com/office/powerpoint/2010/main" val="76442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left)">
                                      <p:cBhvr>
                                        <p:cTn id="23" dur="500"/>
                                        <p:tgtEl>
                                          <p:spTgt spid="4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left)">
                                      <p:cBhvr>
                                        <p:cTn id="26" dur="500"/>
                                        <p:tgtEl>
                                          <p:spTgt spid="4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left)">
                                      <p:cBhvr>
                                        <p:cTn id="29" dur="500"/>
                                        <p:tgtEl>
                                          <p:spTgt spid="48"/>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5" grpId="0" animBg="1"/>
      <p:bldP spid="46" grpId="0"/>
      <p:bldP spid="48" grpId="0"/>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563414" y="5324633"/>
            <a:ext cx="8041034" cy="408623"/>
          </a:xfrm>
          <a:prstGeom prst="roundRect">
            <a:avLst/>
          </a:prstGeom>
          <a:solidFill>
            <a:srgbClr val="0567A2"/>
          </a:solidFill>
          <a:ln>
            <a:solidFill>
              <a:schemeClr val="bg2">
                <a:lumMod val="75000"/>
              </a:schemeClr>
            </a:solidFill>
          </a:ln>
          <a:effectLst>
            <a:outerShdw blurRad="50800" dist="38100" dir="2700000" algn="tl" rotWithShape="0">
              <a:prstClr val="black">
                <a:alpha val="40000"/>
              </a:prstClr>
            </a:outerShdw>
          </a:effectLst>
        </p:spPr>
        <p:txBody>
          <a:bodyPr wrap="square" anchor="ctr">
            <a:spAutoFit/>
          </a:bodyPr>
          <a:lstStyle/>
          <a:p>
            <a:pPr algn="ctr">
              <a:defRPr/>
            </a:pPr>
            <a:r>
              <a:rPr lang="zh-CN" altLang="en-US" b="1" dirty="0">
                <a:solidFill>
                  <a:schemeClr val="bg1"/>
                </a:solidFill>
                <a:ea typeface="宋体" pitchFamily="2" charset="-122"/>
              </a:rPr>
              <a:t>案例</a:t>
            </a:r>
            <a:r>
              <a:rPr lang="zh-CN" altLang="en-US" b="1" dirty="0" smtClean="0">
                <a:solidFill>
                  <a:schemeClr val="bg1"/>
                </a:solidFill>
                <a:ea typeface="宋体" pitchFamily="2" charset="-122"/>
              </a:rPr>
              <a:t>代码（</a:t>
            </a:r>
            <a:r>
              <a:rPr lang="zh-CN" altLang="en-US" b="1" smtClean="0">
                <a:solidFill>
                  <a:schemeClr val="bg1"/>
                </a:solidFill>
                <a:ea typeface="宋体" pitchFamily="2" charset="-122"/>
              </a:rPr>
              <a:t>详见教材代码实现）</a:t>
            </a:r>
            <a:endParaRPr lang="en-US" altLang="zh-CN" b="1" dirty="0">
              <a:solidFill>
                <a:schemeClr val="bg1"/>
              </a:solidFill>
              <a:ea typeface="宋体" pitchFamily="2" charset="-122"/>
            </a:endParaRPr>
          </a:p>
        </p:txBody>
      </p:sp>
      <p:sp>
        <p:nvSpPr>
          <p:cNvPr id="15" name="椭圆 14"/>
          <p:cNvSpPr/>
          <p:nvPr/>
        </p:nvSpPr>
        <p:spPr bwMode="auto">
          <a:xfrm rot="574600">
            <a:off x="575640" y="4667170"/>
            <a:ext cx="362543" cy="362530"/>
          </a:xfrm>
          <a:prstGeom prst="ellipse">
            <a:avLst/>
          </a:prstGeom>
          <a:solidFill>
            <a:srgbClr val="0567A2"/>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eaLnBrk="1" hangingPunct="1">
              <a:buFont typeface="Arial" pitchFamily="34" charset="0"/>
              <a:buNone/>
            </a:pPr>
            <a:endParaRPr lang="zh-CN" altLang="en-US" dirty="0">
              <a:solidFill>
                <a:schemeClr val="bg1"/>
              </a:solidFill>
              <a:latin typeface="Arial" charset="0"/>
              <a:ea typeface="宋体" pitchFamily="2" charset="-122"/>
            </a:endParaRPr>
          </a:p>
        </p:txBody>
      </p:sp>
      <p:sp>
        <p:nvSpPr>
          <p:cNvPr id="16" name="TextBox 15"/>
          <p:cNvSpPr txBox="1"/>
          <p:nvPr/>
        </p:nvSpPr>
        <p:spPr>
          <a:xfrm>
            <a:off x="585080" y="4672512"/>
            <a:ext cx="348172" cy="369332"/>
          </a:xfrm>
          <a:prstGeom prst="rect">
            <a:avLst/>
          </a:prstGeom>
          <a:noFill/>
        </p:spPr>
        <p:txBody>
          <a:bodyPr wrap="none" rtlCol="0">
            <a:spAutoFit/>
          </a:bodyPr>
          <a:lstStyle/>
          <a:p>
            <a:r>
              <a:rPr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2</a:t>
            </a:r>
            <a:endParaRPr lang="zh-CN" altLang="en-US" b="1" dirty="0">
              <a:solidFill>
                <a:schemeClr val="bg1"/>
              </a:solidFill>
              <a:latin typeface="Verdana" panose="020B0604030504040204" pitchFamily="34" charset="0"/>
              <a:cs typeface="Verdana" panose="020B0604030504040204" pitchFamily="34" charset="0"/>
            </a:endParaRPr>
          </a:p>
        </p:txBody>
      </p:sp>
      <p:cxnSp>
        <p:nvCxnSpPr>
          <p:cNvPr id="17" name="直接连接符 16"/>
          <p:cNvCxnSpPr/>
          <p:nvPr/>
        </p:nvCxnSpPr>
        <p:spPr>
          <a:xfrm>
            <a:off x="756911" y="5026792"/>
            <a:ext cx="7775529" cy="0"/>
          </a:xfrm>
          <a:prstGeom prst="line">
            <a:avLst/>
          </a:prstGeom>
          <a:ln w="19050">
            <a:solidFill>
              <a:srgbClr val="0567A2"/>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71995" y="4681698"/>
            <a:ext cx="1151277" cy="345094"/>
          </a:xfrm>
          <a:prstGeom prst="rect">
            <a:avLst/>
          </a:prstGeom>
        </p:spPr>
        <p:txBody>
          <a:bodyPr wrap="square">
            <a:spAutoFit/>
          </a:bodyPr>
          <a:lstStyle/>
          <a:p>
            <a:pPr>
              <a:lnSpc>
                <a:spcPct val="130000"/>
              </a:lnSpc>
              <a:spcAft>
                <a:spcPts val="300"/>
              </a:spcAft>
            </a:pPr>
            <a:r>
              <a:rPr lang="zh-CN" altLang="en-US" sz="1400" b="1" smtClean="0">
                <a:solidFill>
                  <a:srgbClr val="0567A2"/>
                </a:solidFill>
                <a:latin typeface="微软雅黑" pitchFamily="34" charset="-122"/>
                <a:ea typeface="微软雅黑" pitchFamily="34" charset="-122"/>
              </a:rPr>
              <a:t>实现</a:t>
            </a:r>
            <a:r>
              <a:rPr lang="zh-CN" altLang="en-US" sz="1400" b="1">
                <a:solidFill>
                  <a:srgbClr val="0567A2"/>
                </a:solidFill>
                <a:latin typeface="微软雅黑" pitchFamily="34" charset="-122"/>
                <a:ea typeface="微软雅黑" pitchFamily="34" charset="-122"/>
              </a:rPr>
              <a:t>细节</a:t>
            </a:r>
            <a:r>
              <a:rPr lang="zh-CN" altLang="en-US" sz="1400" b="1" smtClean="0">
                <a:solidFill>
                  <a:srgbClr val="0567A2"/>
                </a:solidFill>
                <a:latin typeface="微软雅黑" pitchFamily="34" charset="-122"/>
                <a:ea typeface="微软雅黑" pitchFamily="34" charset="-122"/>
              </a:rPr>
              <a:t>：</a:t>
            </a:r>
            <a:endParaRPr lang="en-US" altLang="zh-CN" sz="1200" dirty="0">
              <a:solidFill>
                <a:srgbClr val="0567A2"/>
              </a:solidFill>
              <a:latin typeface="微软雅黑" pitchFamily="34" charset="-122"/>
              <a:ea typeface="微软雅黑" pitchFamily="34" charset="-122"/>
            </a:endParaRPr>
          </a:p>
        </p:txBody>
      </p:sp>
      <p:sp>
        <p:nvSpPr>
          <p:cNvPr id="19" name="矩形 18"/>
          <p:cNvSpPr/>
          <p:nvPr/>
        </p:nvSpPr>
        <p:spPr>
          <a:xfrm>
            <a:off x="1996072" y="1930146"/>
            <a:ext cx="6104320" cy="2925416"/>
          </a:xfrm>
          <a:prstGeom prst="rect">
            <a:avLst/>
          </a:prstGeom>
        </p:spPr>
        <p:txBody>
          <a:bodyPr wrap="square">
            <a:spAutoFit/>
          </a:bodyPr>
          <a:lstStyle/>
          <a:p>
            <a:pPr marL="228600" indent="-228600">
              <a:lnSpc>
                <a:spcPct val="130000"/>
              </a:lnSpc>
              <a:spcAft>
                <a:spcPts val="300"/>
              </a:spcAft>
              <a:buFont typeface="+mj-ea"/>
              <a:buAutoNum type="circleNumDbPlain"/>
            </a:pPr>
            <a:endParaRPr lang="en-US" altLang="zh-CN" sz="1200" smtClean="0">
              <a:solidFill>
                <a:schemeClr val="tx1">
                  <a:lumMod val="65000"/>
                  <a:lumOff val="35000"/>
                </a:schemeClr>
              </a:solidFill>
              <a:ea typeface="微软雅黑" pitchFamily="34" charset="-122"/>
            </a:endParaRPr>
          </a:p>
          <a:p>
            <a:pPr marL="228600" indent="-228600">
              <a:lnSpc>
                <a:spcPct val="130000"/>
              </a:lnSpc>
              <a:spcAft>
                <a:spcPts val="300"/>
              </a:spcAft>
              <a:buFont typeface="+mj-ea"/>
              <a:buAutoNum type="circleNumDbPlain"/>
            </a:pPr>
            <a:r>
              <a:rPr lang="en-US" altLang="zh-CN" sz="1200" smtClean="0">
                <a:solidFill>
                  <a:schemeClr val="tx1">
                    <a:lumMod val="65000"/>
                    <a:lumOff val="35000"/>
                  </a:schemeClr>
                </a:solidFill>
                <a:ea typeface="微软雅黑" pitchFamily="34" charset="-122"/>
              </a:rPr>
              <a:t>header</a:t>
            </a:r>
            <a:r>
              <a:rPr lang="zh-CN" altLang="zh-CN" sz="1200">
                <a:solidFill>
                  <a:schemeClr val="tx1">
                    <a:lumMod val="65000"/>
                    <a:lumOff val="35000"/>
                  </a:schemeClr>
                </a:solidFill>
                <a:ea typeface="微软雅黑" pitchFamily="34" charset="-122"/>
              </a:rPr>
              <a:t>部分使用</a:t>
            </a:r>
            <a:r>
              <a:rPr lang="en-US" altLang="zh-CN" sz="1200">
                <a:solidFill>
                  <a:schemeClr val="tx1">
                    <a:lumMod val="65000"/>
                    <a:lumOff val="35000"/>
                  </a:schemeClr>
                </a:solidFill>
                <a:ea typeface="微软雅黑" pitchFamily="34" charset="-122"/>
              </a:rPr>
              <a:t>&lt;header&gt;</a:t>
            </a:r>
            <a:r>
              <a:rPr lang="zh-CN" altLang="zh-CN" sz="1200">
                <a:solidFill>
                  <a:schemeClr val="tx1">
                    <a:lumMod val="65000"/>
                    <a:lumOff val="35000"/>
                  </a:schemeClr>
                </a:solidFill>
                <a:ea typeface="微软雅黑" pitchFamily="34" charset="-122"/>
              </a:rPr>
              <a:t>标签中嵌套</a:t>
            </a:r>
            <a:r>
              <a:rPr lang="en-US" altLang="zh-CN" sz="1200">
                <a:solidFill>
                  <a:schemeClr val="tx1">
                    <a:lumMod val="65000"/>
                    <a:lumOff val="35000"/>
                  </a:schemeClr>
                </a:solidFill>
                <a:ea typeface="微软雅黑" pitchFamily="34" charset="-122"/>
              </a:rPr>
              <a:t>&lt;img&gt;</a:t>
            </a:r>
            <a:r>
              <a:rPr lang="zh-CN" altLang="zh-CN" sz="1200">
                <a:solidFill>
                  <a:schemeClr val="tx1">
                    <a:lumMod val="65000"/>
                    <a:lumOff val="35000"/>
                  </a:schemeClr>
                </a:solidFill>
                <a:ea typeface="微软雅黑" pitchFamily="34" charset="-122"/>
              </a:rPr>
              <a:t>标签引入图片；两个大的商品模块由类名为</a:t>
            </a:r>
            <a:r>
              <a:rPr lang="en-US" altLang="zh-CN" sz="1200">
                <a:solidFill>
                  <a:schemeClr val="tx1">
                    <a:lumMod val="65000"/>
                    <a:lumOff val="35000"/>
                  </a:schemeClr>
                </a:solidFill>
                <a:ea typeface="微软雅黑" pitchFamily="34" charset="-122"/>
              </a:rPr>
              <a:t>items</a:t>
            </a:r>
            <a:r>
              <a:rPr lang="zh-CN" altLang="zh-CN" sz="1200">
                <a:solidFill>
                  <a:schemeClr val="tx1">
                    <a:lumMod val="65000"/>
                    <a:lumOff val="35000"/>
                  </a:schemeClr>
                </a:solidFill>
                <a:ea typeface="微软雅黑" pitchFamily="34" charset="-122"/>
              </a:rPr>
              <a:t>的</a:t>
            </a:r>
            <a:r>
              <a:rPr lang="en-US" altLang="zh-CN" sz="1200">
                <a:solidFill>
                  <a:schemeClr val="tx1">
                    <a:lumMod val="65000"/>
                    <a:lumOff val="35000"/>
                  </a:schemeClr>
                </a:solidFill>
                <a:ea typeface="微软雅黑" pitchFamily="34" charset="-122"/>
              </a:rPr>
              <a:t>&lt;div&gt;</a:t>
            </a:r>
            <a:r>
              <a:rPr lang="zh-CN" altLang="zh-CN" sz="1200">
                <a:solidFill>
                  <a:schemeClr val="tx1">
                    <a:lumMod val="65000"/>
                    <a:lumOff val="35000"/>
                  </a:schemeClr>
                </a:solidFill>
                <a:ea typeface="微软雅黑" pitchFamily="34" charset="-122"/>
              </a:rPr>
              <a:t>标签构成，在</a:t>
            </a:r>
            <a:r>
              <a:rPr lang="en-US" altLang="zh-CN" sz="1200">
                <a:solidFill>
                  <a:schemeClr val="tx1">
                    <a:lumMod val="65000"/>
                    <a:lumOff val="35000"/>
                  </a:schemeClr>
                </a:solidFill>
                <a:ea typeface="微软雅黑" pitchFamily="34" charset="-122"/>
              </a:rPr>
              <a:t>div.items</a:t>
            </a:r>
            <a:r>
              <a:rPr lang="zh-CN" altLang="zh-CN" sz="1200">
                <a:solidFill>
                  <a:schemeClr val="tx1">
                    <a:lumMod val="65000"/>
                    <a:lumOff val="35000"/>
                  </a:schemeClr>
                </a:solidFill>
                <a:ea typeface="微软雅黑" pitchFamily="34" charset="-122"/>
              </a:rPr>
              <a:t>中使用多个类名为</a:t>
            </a:r>
            <a:r>
              <a:rPr lang="en-US" altLang="zh-CN" sz="1200">
                <a:solidFill>
                  <a:schemeClr val="tx1">
                    <a:lumMod val="65000"/>
                    <a:lumOff val="35000"/>
                  </a:schemeClr>
                </a:solidFill>
                <a:ea typeface="微软雅黑" pitchFamily="34" charset="-122"/>
              </a:rPr>
              <a:t>item</a:t>
            </a:r>
            <a:r>
              <a:rPr lang="zh-CN" altLang="zh-CN" sz="1200">
                <a:solidFill>
                  <a:schemeClr val="tx1">
                    <a:lumMod val="65000"/>
                    <a:lumOff val="35000"/>
                  </a:schemeClr>
                </a:solidFill>
                <a:ea typeface="微软雅黑" pitchFamily="34" charset="-122"/>
              </a:rPr>
              <a:t>的</a:t>
            </a:r>
            <a:r>
              <a:rPr lang="en-US" altLang="zh-CN" sz="1200">
                <a:solidFill>
                  <a:schemeClr val="tx1">
                    <a:lumMod val="65000"/>
                    <a:lumOff val="35000"/>
                  </a:schemeClr>
                </a:solidFill>
                <a:ea typeface="微软雅黑" pitchFamily="34" charset="-122"/>
              </a:rPr>
              <a:t>&lt;div&gt;</a:t>
            </a:r>
            <a:r>
              <a:rPr lang="zh-CN" altLang="zh-CN" sz="1200">
                <a:solidFill>
                  <a:schemeClr val="tx1">
                    <a:lumMod val="65000"/>
                    <a:lumOff val="35000"/>
                  </a:schemeClr>
                </a:solidFill>
                <a:ea typeface="微软雅黑" pitchFamily="34" charset="-122"/>
              </a:rPr>
              <a:t>标签组成多个商品块。</a:t>
            </a:r>
          </a:p>
          <a:p>
            <a:pPr marL="228600" indent="-228600">
              <a:lnSpc>
                <a:spcPct val="130000"/>
              </a:lnSpc>
              <a:spcAft>
                <a:spcPts val="300"/>
              </a:spcAft>
              <a:buFont typeface="+mj-ea"/>
              <a:buAutoNum type="circleNumDbPlain"/>
            </a:pPr>
            <a:r>
              <a:rPr lang="zh-CN" altLang="zh-CN" sz="1200" smtClean="0">
                <a:solidFill>
                  <a:schemeClr val="tx1">
                    <a:lumMod val="65000"/>
                    <a:lumOff val="35000"/>
                  </a:schemeClr>
                </a:solidFill>
                <a:ea typeface="微软雅黑" pitchFamily="34" charset="-122"/>
              </a:rPr>
              <a:t>商品</a:t>
            </a:r>
            <a:r>
              <a:rPr lang="zh-CN" altLang="zh-CN" sz="1200">
                <a:solidFill>
                  <a:schemeClr val="tx1">
                    <a:lumMod val="65000"/>
                    <a:lumOff val="35000"/>
                  </a:schemeClr>
                </a:solidFill>
                <a:ea typeface="微软雅黑" pitchFamily="34" charset="-122"/>
              </a:rPr>
              <a:t>信息中</a:t>
            </a:r>
            <a:r>
              <a:rPr lang="en-US" altLang="zh-CN" sz="1200">
                <a:solidFill>
                  <a:schemeClr val="tx1">
                    <a:lumMod val="65000"/>
                    <a:lumOff val="35000"/>
                  </a:schemeClr>
                </a:solidFill>
                <a:ea typeface="微软雅黑" pitchFamily="34" charset="-122"/>
              </a:rPr>
              <a:t>qq</a:t>
            </a:r>
            <a:r>
              <a:rPr lang="zh-CN" altLang="zh-CN" sz="1200">
                <a:solidFill>
                  <a:schemeClr val="tx1">
                    <a:lumMod val="65000"/>
                    <a:lumOff val="35000"/>
                  </a:schemeClr>
                </a:solidFill>
                <a:ea typeface="微软雅黑" pitchFamily="34" charset="-122"/>
              </a:rPr>
              <a:t>图标为</a:t>
            </a:r>
            <a:r>
              <a:rPr lang="en-US" altLang="zh-CN" sz="1200">
                <a:solidFill>
                  <a:schemeClr val="tx1">
                    <a:lumMod val="65000"/>
                    <a:lumOff val="35000"/>
                  </a:schemeClr>
                </a:solidFill>
                <a:ea typeface="微软雅黑" pitchFamily="34" charset="-122"/>
              </a:rPr>
              <a:t>gif</a:t>
            </a:r>
            <a:r>
              <a:rPr lang="zh-CN" altLang="zh-CN" sz="1200">
                <a:solidFill>
                  <a:schemeClr val="tx1">
                    <a:lumMod val="65000"/>
                    <a:lumOff val="35000"/>
                  </a:schemeClr>
                </a:solidFill>
                <a:ea typeface="微软雅黑" pitchFamily="34" charset="-122"/>
              </a:rPr>
              <a:t>格式的图片，为了控制不同的文本样式，图书价格信息需要在</a:t>
            </a:r>
            <a:r>
              <a:rPr lang="en-US" altLang="zh-CN" sz="1200">
                <a:solidFill>
                  <a:schemeClr val="tx1">
                    <a:lumMod val="65000"/>
                    <a:lumOff val="35000"/>
                  </a:schemeClr>
                </a:solidFill>
                <a:ea typeface="微软雅黑" pitchFamily="34" charset="-122"/>
              </a:rPr>
              <a:t>&lt;div&gt;</a:t>
            </a:r>
            <a:r>
              <a:rPr lang="zh-CN" altLang="zh-CN" sz="1200">
                <a:solidFill>
                  <a:schemeClr val="tx1">
                    <a:lumMod val="65000"/>
                    <a:lumOff val="35000"/>
                  </a:schemeClr>
                </a:solidFill>
                <a:ea typeface="微软雅黑" pitchFamily="34" charset="-122"/>
              </a:rPr>
              <a:t>中嵌套</a:t>
            </a:r>
            <a:r>
              <a:rPr lang="en-US" altLang="zh-CN" sz="1200">
                <a:solidFill>
                  <a:schemeClr val="tx1">
                    <a:lumMod val="65000"/>
                    <a:lumOff val="35000"/>
                  </a:schemeClr>
                </a:solidFill>
                <a:ea typeface="微软雅黑" pitchFamily="34" charset="-122"/>
              </a:rPr>
              <a:t>&lt;i&gt;</a:t>
            </a:r>
            <a:r>
              <a:rPr lang="zh-CN" altLang="zh-CN" sz="1200">
                <a:solidFill>
                  <a:schemeClr val="tx1">
                    <a:lumMod val="65000"/>
                    <a:lumOff val="35000"/>
                  </a:schemeClr>
                </a:solidFill>
                <a:ea typeface="微软雅黑" pitchFamily="34" charset="-122"/>
              </a:rPr>
              <a:t>标签。</a:t>
            </a:r>
          </a:p>
          <a:p>
            <a:pPr marL="228600" indent="-228600">
              <a:lnSpc>
                <a:spcPct val="130000"/>
              </a:lnSpc>
              <a:spcAft>
                <a:spcPts val="300"/>
              </a:spcAft>
              <a:buFont typeface="+mj-ea"/>
              <a:buAutoNum type="circleNumDbPlain"/>
            </a:pPr>
            <a:r>
              <a:rPr lang="zh-CN" altLang="zh-CN" sz="1200" smtClean="0">
                <a:solidFill>
                  <a:schemeClr val="tx1">
                    <a:lumMod val="65000"/>
                    <a:lumOff val="35000"/>
                  </a:schemeClr>
                </a:solidFill>
                <a:ea typeface="微软雅黑" pitchFamily="34" charset="-122"/>
              </a:rPr>
              <a:t>在</a:t>
            </a:r>
            <a:r>
              <a:rPr lang="zh-CN" altLang="zh-CN" sz="1200">
                <a:solidFill>
                  <a:schemeClr val="tx1">
                    <a:lumMod val="65000"/>
                    <a:lumOff val="35000"/>
                  </a:schemeClr>
                </a:solidFill>
                <a:ea typeface="微软雅黑" pitchFamily="34" charset="-122"/>
              </a:rPr>
              <a:t>热销教材和精品套系两个模块使用了渐变色。</a:t>
            </a:r>
          </a:p>
          <a:p>
            <a:pPr marL="228600" indent="-228600">
              <a:lnSpc>
                <a:spcPct val="130000"/>
              </a:lnSpc>
              <a:spcAft>
                <a:spcPts val="300"/>
              </a:spcAft>
              <a:buFont typeface="+mj-ea"/>
              <a:buAutoNum type="circleNumDbPlain"/>
            </a:pPr>
            <a:r>
              <a:rPr lang="zh-CN" altLang="zh-CN" sz="1200" smtClean="0">
                <a:solidFill>
                  <a:schemeClr val="tx1">
                    <a:lumMod val="65000"/>
                    <a:lumOff val="35000"/>
                  </a:schemeClr>
                </a:solidFill>
                <a:ea typeface="微软雅黑" pitchFamily="34" charset="-122"/>
              </a:rPr>
              <a:t>为</a:t>
            </a:r>
            <a:r>
              <a:rPr lang="zh-CN" altLang="zh-CN" sz="1200">
                <a:solidFill>
                  <a:schemeClr val="tx1">
                    <a:lumMod val="65000"/>
                    <a:lumOff val="35000"/>
                  </a:schemeClr>
                </a:solidFill>
                <a:ea typeface="微软雅黑" pitchFamily="34" charset="-122"/>
              </a:rPr>
              <a:t>每个图书商品添加阴影，当鼠标悬停在每个商品上面时，显示价格等信息的</a:t>
            </a:r>
            <a:r>
              <a:rPr lang="en-US" altLang="zh-CN" sz="1200">
                <a:solidFill>
                  <a:schemeClr val="tx1">
                    <a:lumMod val="65000"/>
                    <a:lumOff val="35000"/>
                  </a:schemeClr>
                </a:solidFill>
                <a:ea typeface="微软雅黑" pitchFamily="34" charset="-122"/>
              </a:rPr>
              <a:t>&lt;div&gt;</a:t>
            </a:r>
            <a:r>
              <a:rPr lang="zh-CN" altLang="zh-CN" sz="1200">
                <a:solidFill>
                  <a:schemeClr val="tx1">
                    <a:lumMod val="65000"/>
                    <a:lumOff val="35000"/>
                  </a:schemeClr>
                </a:solidFill>
                <a:ea typeface="微软雅黑" pitchFamily="34" charset="-122"/>
              </a:rPr>
              <a:t>层，该层是半透明的效果，使用“</a:t>
            </a:r>
            <a:r>
              <a:rPr lang="en-US" altLang="zh-CN" sz="1200">
                <a:solidFill>
                  <a:schemeClr val="tx1">
                    <a:lumMod val="65000"/>
                    <a:lumOff val="35000"/>
                  </a:schemeClr>
                </a:solidFill>
                <a:ea typeface="微软雅黑" pitchFamily="34" charset="-122"/>
              </a:rPr>
              <a:t>background-color: rgba(88,166,240,0.8);</a:t>
            </a:r>
            <a:r>
              <a:rPr lang="zh-CN" altLang="zh-CN" sz="1200">
                <a:solidFill>
                  <a:schemeClr val="tx1">
                    <a:lumMod val="65000"/>
                    <a:lumOff val="35000"/>
                  </a:schemeClr>
                </a:solidFill>
                <a:ea typeface="微软雅黑" pitchFamily="34" charset="-122"/>
              </a:rPr>
              <a:t>”来实现。</a:t>
            </a:r>
          </a:p>
          <a:p>
            <a:pPr marL="228600" indent="-228600">
              <a:lnSpc>
                <a:spcPct val="130000"/>
              </a:lnSpc>
              <a:spcAft>
                <a:spcPts val="300"/>
              </a:spcAft>
              <a:buFont typeface="+mj-ea"/>
              <a:buAutoNum type="circleNumDbPlain"/>
            </a:pPr>
            <a:r>
              <a:rPr lang="en-US" altLang="zh-CN" sz="1200" smtClean="0">
                <a:solidFill>
                  <a:schemeClr val="tx1">
                    <a:lumMod val="65000"/>
                    <a:lumOff val="35000"/>
                  </a:schemeClr>
                </a:solidFill>
                <a:ea typeface="微软雅黑" pitchFamily="34" charset="-122"/>
              </a:rPr>
              <a:t>rgb </a:t>
            </a:r>
            <a:r>
              <a:rPr lang="zh-CN" altLang="zh-CN" sz="1200">
                <a:solidFill>
                  <a:schemeClr val="tx1">
                    <a:lumMod val="65000"/>
                    <a:lumOff val="35000"/>
                  </a:schemeClr>
                </a:solidFill>
                <a:ea typeface="微软雅黑" pitchFamily="34" charset="-122"/>
              </a:rPr>
              <a:t>表示</a:t>
            </a:r>
            <a:r>
              <a:rPr lang="en-US" altLang="zh-CN" sz="1200">
                <a:solidFill>
                  <a:schemeClr val="tx1">
                    <a:lumMod val="65000"/>
                    <a:lumOff val="35000"/>
                  </a:schemeClr>
                </a:solidFill>
                <a:ea typeface="微软雅黑" pitchFamily="34" charset="-122"/>
              </a:rPr>
              <a:t>Red Green Bule 3</a:t>
            </a:r>
            <a:r>
              <a:rPr lang="zh-CN" altLang="zh-CN" sz="1200">
                <a:solidFill>
                  <a:schemeClr val="tx1">
                    <a:lumMod val="65000"/>
                    <a:lumOff val="35000"/>
                  </a:schemeClr>
                </a:solidFill>
                <a:ea typeface="微软雅黑" pitchFamily="34" charset="-122"/>
              </a:rPr>
              <a:t>色，</a:t>
            </a:r>
            <a:r>
              <a:rPr lang="en-US" altLang="zh-CN" sz="1200">
                <a:solidFill>
                  <a:schemeClr val="tx1">
                    <a:lumMod val="65000"/>
                    <a:lumOff val="35000"/>
                  </a:schemeClr>
                </a:solidFill>
                <a:ea typeface="微软雅黑" pitchFamily="34" charset="-122"/>
              </a:rPr>
              <a:t>rgba</a:t>
            </a:r>
            <a:r>
              <a:rPr lang="zh-CN" altLang="zh-CN" sz="1200">
                <a:solidFill>
                  <a:schemeClr val="tx1">
                    <a:lumMod val="65000"/>
                    <a:lumOff val="35000"/>
                  </a:schemeClr>
                </a:solidFill>
                <a:ea typeface="微软雅黑" pitchFamily="34" charset="-122"/>
              </a:rPr>
              <a:t>前三个参数表示三色的值混合，最后一个参数</a:t>
            </a:r>
            <a:r>
              <a:rPr lang="en-US" altLang="zh-CN" sz="1200">
                <a:solidFill>
                  <a:schemeClr val="tx1">
                    <a:lumMod val="65000"/>
                    <a:lumOff val="35000"/>
                  </a:schemeClr>
                </a:solidFill>
                <a:ea typeface="微软雅黑" pitchFamily="34" charset="-122"/>
              </a:rPr>
              <a:t>0.8 </a:t>
            </a:r>
            <a:r>
              <a:rPr lang="zh-CN" altLang="zh-CN" sz="1200">
                <a:solidFill>
                  <a:schemeClr val="tx1">
                    <a:lumMod val="65000"/>
                    <a:lumOff val="35000"/>
                  </a:schemeClr>
                </a:solidFill>
                <a:ea typeface="微软雅黑" pitchFamily="34" charset="-122"/>
              </a:rPr>
              <a:t>则是指的透明度，</a:t>
            </a:r>
            <a:r>
              <a:rPr lang="en-US" altLang="zh-CN" sz="1200">
                <a:solidFill>
                  <a:schemeClr val="tx1">
                    <a:lumMod val="65000"/>
                    <a:lumOff val="35000"/>
                  </a:schemeClr>
                </a:solidFill>
                <a:ea typeface="微软雅黑" pitchFamily="34" charset="-122"/>
              </a:rPr>
              <a:t>1</a:t>
            </a:r>
            <a:r>
              <a:rPr lang="zh-CN" altLang="zh-CN" sz="1200">
                <a:solidFill>
                  <a:schemeClr val="tx1">
                    <a:lumMod val="65000"/>
                    <a:lumOff val="35000"/>
                  </a:schemeClr>
                </a:solidFill>
                <a:ea typeface="微软雅黑" pitchFamily="34" charset="-122"/>
              </a:rPr>
              <a:t>或</a:t>
            </a:r>
            <a:r>
              <a:rPr lang="en-US" altLang="zh-CN" sz="1200">
                <a:solidFill>
                  <a:schemeClr val="tx1">
                    <a:lumMod val="65000"/>
                    <a:lumOff val="35000"/>
                  </a:schemeClr>
                </a:solidFill>
                <a:ea typeface="微软雅黑" pitchFamily="34" charset="-122"/>
              </a:rPr>
              <a:t>100% </a:t>
            </a:r>
            <a:r>
              <a:rPr lang="zh-CN" altLang="zh-CN" sz="1200">
                <a:solidFill>
                  <a:schemeClr val="tx1">
                    <a:lumMod val="65000"/>
                    <a:lumOff val="35000"/>
                  </a:schemeClr>
                </a:solidFill>
                <a:ea typeface="微软雅黑" pitchFamily="34" charset="-122"/>
              </a:rPr>
              <a:t>表示不透明</a:t>
            </a:r>
            <a:r>
              <a:rPr lang="zh-CN" altLang="zh-CN" sz="1200" smtClean="0">
                <a:solidFill>
                  <a:schemeClr val="tx1">
                    <a:lumMod val="65000"/>
                    <a:lumOff val="35000"/>
                  </a:schemeClr>
                </a:solidFill>
                <a:ea typeface="微软雅黑" pitchFamily="34" charset="-122"/>
              </a:rPr>
              <a:t>。</a:t>
            </a:r>
            <a:endParaRPr lang="zh-CN" altLang="zh-CN" sz="1200">
              <a:solidFill>
                <a:schemeClr val="tx1">
                  <a:lumMod val="65000"/>
                  <a:lumOff val="35000"/>
                </a:schemeClr>
              </a:solidFill>
              <a:ea typeface="微软雅黑" pitchFamily="34" charset="-122"/>
            </a:endParaRPr>
          </a:p>
        </p:txBody>
      </p:sp>
      <p:sp>
        <p:nvSpPr>
          <p:cNvPr id="22" name="矩形 21"/>
          <p:cNvSpPr/>
          <p:nvPr/>
        </p:nvSpPr>
        <p:spPr>
          <a:xfrm>
            <a:off x="560388" y="1045915"/>
            <a:ext cx="1768433" cy="583108"/>
          </a:xfrm>
          <a:prstGeom prst="rect">
            <a:avLst/>
          </a:prstGeom>
        </p:spPr>
        <p:txBody>
          <a:bodyPr wrap="none">
            <a:spAutoFit/>
          </a:bodyPr>
          <a:lstStyle/>
          <a:p>
            <a:pPr marL="342900" indent="-342900">
              <a:lnSpc>
                <a:spcPct val="150000"/>
              </a:lnSpc>
              <a:spcBef>
                <a:spcPct val="20000"/>
              </a:spcBef>
              <a:buFontTx/>
              <a:buChar char="•"/>
              <a:defRPr/>
            </a:pPr>
            <a:r>
              <a:rPr lang="zh-CN" altLang="en-US" sz="2400" b="1">
                <a:solidFill>
                  <a:srgbClr val="0567A2"/>
                </a:solidFill>
              </a:rPr>
              <a:t>传</a:t>
            </a:r>
            <a:r>
              <a:rPr lang="zh-CN" altLang="en-US" sz="2400" b="1" smtClean="0">
                <a:solidFill>
                  <a:srgbClr val="0567A2"/>
                </a:solidFill>
              </a:rPr>
              <a:t>智书城</a:t>
            </a:r>
            <a:endParaRPr lang="en-US" altLang="zh-CN" sz="2400" b="1" dirty="0">
              <a:solidFill>
                <a:srgbClr val="0567A2"/>
              </a:solidFill>
            </a:endParaRPr>
          </a:p>
        </p:txBody>
      </p:sp>
      <p:sp>
        <p:nvSpPr>
          <p:cNvPr id="11" name="标题 1"/>
          <p:cNvSpPr>
            <a:spLocks noChangeArrowheads="1"/>
          </p:cNvSpPr>
          <p:nvPr/>
        </p:nvSpPr>
        <p:spPr bwMode="auto">
          <a:xfrm>
            <a:off x="1627464" y="182341"/>
            <a:ext cx="7553048"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项目</a:t>
            </a:r>
            <a:r>
              <a:rPr lang="en-US" altLang="zh-CN" sz="3600" b="1">
                <a:solidFill>
                  <a:srgbClr val="0567A2"/>
                </a:solidFill>
                <a:latin typeface="微软雅黑" pitchFamily="34" charset="-122"/>
                <a:ea typeface="微软雅黑" pitchFamily="34" charset="-122"/>
                <a:sym typeface="宋体" charset="-122"/>
              </a:rPr>
              <a:t>3-1-</a:t>
            </a:r>
            <a:r>
              <a:rPr lang="zh-CN" altLang="en-US" sz="3600" b="1" smtClean="0">
                <a:solidFill>
                  <a:srgbClr val="0567A2"/>
                </a:solidFill>
                <a:latin typeface="微软雅黑" pitchFamily="34" charset="-122"/>
                <a:ea typeface="微软雅黑" pitchFamily="34" charset="-122"/>
                <a:sym typeface="宋体" charset="-122"/>
              </a:rPr>
              <a:t>项目分析</a:t>
            </a:r>
            <a:endParaRPr lang="zh-CN" altLang="en-US" sz="3600" b="1">
              <a:solidFill>
                <a:srgbClr val="0567A2"/>
              </a:solidFill>
              <a:latin typeface="微软雅黑" pitchFamily="34" charset="-122"/>
              <a:ea typeface="微软雅黑" pitchFamily="34" charset="-122"/>
              <a:sym typeface="宋体" charset="-122"/>
            </a:endParaRPr>
          </a:p>
        </p:txBody>
      </p:sp>
    </p:spTree>
    <p:extLst>
      <p:ext uri="{BB962C8B-B14F-4D97-AF65-F5344CB8AC3E}">
        <p14:creationId xmlns:p14="http://schemas.microsoft.com/office/powerpoint/2010/main" val="209705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bwMode="auto">
          <a:xfrm rot="574600">
            <a:off x="927223" y="2834696"/>
            <a:ext cx="362543" cy="362530"/>
          </a:xfrm>
          <a:prstGeom prst="ellipse">
            <a:avLst/>
          </a:prstGeom>
          <a:solidFill>
            <a:srgbClr val="0567A2"/>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eaLnBrk="1" hangingPunct="1">
              <a:buFont typeface="Arial" pitchFamily="34" charset="0"/>
              <a:buNone/>
            </a:pPr>
            <a:endParaRPr lang="zh-CN" altLang="en-US" dirty="0">
              <a:solidFill>
                <a:schemeClr val="bg1"/>
              </a:solidFill>
              <a:latin typeface="Arial" charset="0"/>
              <a:ea typeface="宋体" pitchFamily="2" charset="-122"/>
            </a:endParaRPr>
          </a:p>
        </p:txBody>
      </p:sp>
      <p:sp>
        <p:nvSpPr>
          <p:cNvPr id="7" name="TextBox 6"/>
          <p:cNvSpPr txBox="1"/>
          <p:nvPr/>
        </p:nvSpPr>
        <p:spPr>
          <a:xfrm>
            <a:off x="936663" y="2840038"/>
            <a:ext cx="348172" cy="369332"/>
          </a:xfrm>
          <a:prstGeom prst="rect">
            <a:avLst/>
          </a:prstGeom>
          <a:noFill/>
        </p:spPr>
        <p:txBody>
          <a:bodyPr wrap="none" rtlCol="0">
            <a:spAutoFit/>
          </a:bodyPr>
          <a:lstStyle/>
          <a:p>
            <a:r>
              <a:rPr lang="en-US" altLang="zh-CN"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1</a:t>
            </a:r>
            <a:endParaRPr lang="zh-CN" altLang="en-US" b="1" dirty="0">
              <a:solidFill>
                <a:schemeClr val="bg1"/>
              </a:solidFill>
              <a:latin typeface="Verdana" panose="020B0604030504040204" pitchFamily="34" charset="0"/>
              <a:cs typeface="Verdana" panose="020B0604030504040204" pitchFamily="34" charset="0"/>
            </a:endParaRPr>
          </a:p>
        </p:txBody>
      </p:sp>
      <p:cxnSp>
        <p:nvCxnSpPr>
          <p:cNvPr id="8" name="直接连接符 7"/>
          <p:cNvCxnSpPr/>
          <p:nvPr/>
        </p:nvCxnSpPr>
        <p:spPr>
          <a:xfrm>
            <a:off x="1108494" y="3180064"/>
            <a:ext cx="6991898" cy="0"/>
          </a:xfrm>
          <a:prstGeom prst="line">
            <a:avLst/>
          </a:prstGeom>
          <a:ln w="19050">
            <a:solidFill>
              <a:srgbClr val="0567A2"/>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323578" y="2849224"/>
            <a:ext cx="1151277" cy="345094"/>
          </a:xfrm>
          <a:prstGeom prst="rect">
            <a:avLst/>
          </a:prstGeom>
        </p:spPr>
        <p:txBody>
          <a:bodyPr wrap="square">
            <a:spAutoFit/>
          </a:bodyPr>
          <a:lstStyle/>
          <a:p>
            <a:pPr>
              <a:lnSpc>
                <a:spcPct val="130000"/>
              </a:lnSpc>
              <a:spcAft>
                <a:spcPts val="300"/>
              </a:spcAft>
            </a:pPr>
            <a:r>
              <a:rPr lang="zh-CN" altLang="en-US" sz="1400" b="1">
                <a:solidFill>
                  <a:srgbClr val="0567A2"/>
                </a:solidFill>
                <a:latin typeface="微软雅黑" pitchFamily="34" charset="-122"/>
                <a:ea typeface="微软雅黑" pitchFamily="34" charset="-122"/>
              </a:rPr>
              <a:t>页面</a:t>
            </a:r>
            <a:r>
              <a:rPr lang="zh-CN" altLang="en-US" sz="1400" b="1" smtClean="0">
                <a:solidFill>
                  <a:srgbClr val="0567A2"/>
                </a:solidFill>
                <a:latin typeface="微软雅黑" pitchFamily="34" charset="-122"/>
                <a:ea typeface="微软雅黑" pitchFamily="34" charset="-122"/>
              </a:rPr>
              <a:t>展示：</a:t>
            </a:r>
            <a:endParaRPr lang="en-US" altLang="zh-CN" sz="1200" dirty="0">
              <a:solidFill>
                <a:srgbClr val="0567A2"/>
              </a:solidFill>
              <a:latin typeface="微软雅黑" pitchFamily="34" charset="-122"/>
              <a:ea typeface="微软雅黑" pitchFamily="34" charset="-122"/>
            </a:endParaRPr>
          </a:p>
        </p:txBody>
      </p:sp>
      <p:sp>
        <p:nvSpPr>
          <p:cNvPr id="20" name="矩形 19"/>
          <p:cNvSpPr/>
          <p:nvPr/>
        </p:nvSpPr>
        <p:spPr>
          <a:xfrm>
            <a:off x="2483768" y="2576786"/>
            <a:ext cx="5760640" cy="549061"/>
          </a:xfrm>
          <a:prstGeom prst="rect">
            <a:avLst/>
          </a:prstGeom>
        </p:spPr>
        <p:txBody>
          <a:bodyPr wrap="square">
            <a:spAutoFit/>
          </a:bodyPr>
          <a:lstStyle/>
          <a:p>
            <a:pPr marL="228600" indent="-228600">
              <a:lnSpc>
                <a:spcPct val="130000"/>
              </a:lnSpc>
              <a:spcAft>
                <a:spcPts val="300"/>
              </a:spcAft>
              <a:buFont typeface="+mj-ea"/>
              <a:buAutoNum type="circleNumDbPlain"/>
            </a:pPr>
            <a:r>
              <a:rPr lang="zh-CN" altLang="zh-CN" sz="1200" smtClean="0">
                <a:solidFill>
                  <a:schemeClr val="tx1">
                    <a:lumMod val="65000"/>
                    <a:lumOff val="35000"/>
                  </a:schemeClr>
                </a:solidFill>
                <a:latin typeface="微软雅黑" pitchFamily="34" charset="-122"/>
                <a:ea typeface="微软雅黑" pitchFamily="34" charset="-122"/>
              </a:rPr>
              <a:t>与项目</a:t>
            </a:r>
            <a:r>
              <a:rPr lang="en-US" altLang="zh-CN" sz="1200" smtClean="0">
                <a:solidFill>
                  <a:schemeClr val="tx1">
                    <a:lumMod val="65000"/>
                    <a:lumOff val="35000"/>
                  </a:schemeClr>
                </a:solidFill>
                <a:latin typeface="微软雅黑" pitchFamily="34" charset="-122"/>
                <a:ea typeface="微软雅黑" pitchFamily="34" charset="-122"/>
              </a:rPr>
              <a:t>3-1</a:t>
            </a:r>
            <a:r>
              <a:rPr lang="zh-CN" altLang="zh-CN" sz="1200" smtClean="0">
                <a:solidFill>
                  <a:schemeClr val="tx1">
                    <a:lumMod val="65000"/>
                    <a:lumOff val="35000"/>
                  </a:schemeClr>
                </a:solidFill>
                <a:latin typeface="微软雅黑" pitchFamily="34" charset="-122"/>
                <a:ea typeface="微软雅黑" pitchFamily="34" charset="-122"/>
              </a:rPr>
              <a:t>的传智书城页面相比，本项目结合</a:t>
            </a:r>
            <a:r>
              <a:rPr lang="en-US" altLang="zh-CN" sz="1200" smtClean="0">
                <a:solidFill>
                  <a:schemeClr val="tx1">
                    <a:lumMod val="65000"/>
                    <a:lumOff val="35000"/>
                  </a:schemeClr>
                </a:solidFill>
                <a:latin typeface="微软雅黑" pitchFamily="34" charset="-122"/>
                <a:ea typeface="微软雅黑" pitchFamily="34" charset="-122"/>
              </a:rPr>
              <a:t>CSS3</a:t>
            </a:r>
            <a:r>
              <a:rPr lang="zh-CN" altLang="zh-CN" sz="1200" smtClean="0">
                <a:solidFill>
                  <a:schemeClr val="tx1">
                    <a:lumMod val="65000"/>
                    <a:lumOff val="35000"/>
                  </a:schemeClr>
                </a:solidFill>
                <a:latin typeface="微软雅黑" pitchFamily="34" charset="-122"/>
                <a:ea typeface="微软雅黑" pitchFamily="34" charset="-122"/>
              </a:rPr>
              <a:t>的一些新特性，如圆角、过渡、变形等对购物页面进行了一系列的优化，</a:t>
            </a:r>
            <a:r>
              <a:rPr lang="zh-CN" altLang="en-US" sz="1200" smtClean="0">
                <a:solidFill>
                  <a:schemeClr val="tx1">
                    <a:lumMod val="65000"/>
                    <a:lumOff val="35000"/>
                  </a:schemeClr>
                </a:solidFill>
                <a:latin typeface="微软雅黑" pitchFamily="34" charset="-122"/>
                <a:ea typeface="微软雅黑" pitchFamily="34" charset="-122"/>
              </a:rPr>
              <a:t>完成</a:t>
            </a:r>
            <a:r>
              <a:rPr lang="zh-CN" altLang="zh-CN" sz="1200">
                <a:solidFill>
                  <a:schemeClr val="tx1">
                    <a:lumMod val="65000"/>
                    <a:lumOff val="35000"/>
                  </a:schemeClr>
                </a:solidFill>
                <a:latin typeface="微软雅黑" pitchFamily="34" charset="-122"/>
                <a:ea typeface="微软雅黑" pitchFamily="34" charset="-122"/>
              </a:rPr>
              <a:t>一个多肉植物的购物商城页面</a:t>
            </a:r>
            <a:r>
              <a:rPr lang="zh-CN" altLang="en-US" sz="1200">
                <a:solidFill>
                  <a:schemeClr val="tx1">
                    <a:lumMod val="65000"/>
                    <a:lumOff val="35000"/>
                  </a:schemeClr>
                </a:solidFill>
                <a:latin typeface="微软雅黑" pitchFamily="34" charset="-122"/>
                <a:ea typeface="微软雅黑" pitchFamily="34" charset="-122"/>
              </a:rPr>
              <a:t>。</a:t>
            </a:r>
            <a:endParaRPr lang="en-US" altLang="zh-CN" sz="1200" dirty="0">
              <a:solidFill>
                <a:schemeClr val="tx1">
                  <a:lumMod val="65000"/>
                  <a:lumOff val="35000"/>
                </a:schemeClr>
              </a:solidFill>
              <a:latin typeface="微软雅黑" pitchFamily="34" charset="-122"/>
              <a:ea typeface="微软雅黑" pitchFamily="34" charset="-122"/>
            </a:endParaRPr>
          </a:p>
        </p:txBody>
      </p:sp>
      <p:sp>
        <p:nvSpPr>
          <p:cNvPr id="5" name="矩形 4"/>
          <p:cNvSpPr/>
          <p:nvPr/>
        </p:nvSpPr>
        <p:spPr>
          <a:xfrm>
            <a:off x="560388" y="1045915"/>
            <a:ext cx="1768433" cy="583108"/>
          </a:xfrm>
          <a:prstGeom prst="rect">
            <a:avLst/>
          </a:prstGeom>
        </p:spPr>
        <p:txBody>
          <a:bodyPr wrap="none">
            <a:spAutoFit/>
          </a:bodyPr>
          <a:lstStyle/>
          <a:p>
            <a:pPr marL="342900" indent="-342900">
              <a:lnSpc>
                <a:spcPct val="150000"/>
              </a:lnSpc>
              <a:spcBef>
                <a:spcPct val="20000"/>
              </a:spcBef>
              <a:buFontTx/>
              <a:buChar char="•"/>
              <a:defRPr/>
            </a:pPr>
            <a:r>
              <a:rPr lang="zh-CN" altLang="en-US" sz="2400" b="1">
                <a:solidFill>
                  <a:srgbClr val="0567A2"/>
                </a:solidFill>
              </a:rPr>
              <a:t>多</a:t>
            </a:r>
            <a:r>
              <a:rPr lang="zh-CN" altLang="en-US" sz="2400" b="1" smtClean="0">
                <a:solidFill>
                  <a:srgbClr val="0567A2"/>
                </a:solidFill>
              </a:rPr>
              <a:t>肉商城</a:t>
            </a:r>
            <a:endParaRPr lang="en-US" altLang="zh-CN" sz="2400" b="1" dirty="0">
              <a:solidFill>
                <a:srgbClr val="0567A2"/>
              </a:solidFill>
            </a:endParaRPr>
          </a:p>
        </p:txBody>
      </p:sp>
      <p:sp>
        <p:nvSpPr>
          <p:cNvPr id="31" name="椭圆 30"/>
          <p:cNvSpPr/>
          <p:nvPr/>
        </p:nvSpPr>
        <p:spPr bwMode="auto">
          <a:xfrm rot="574600">
            <a:off x="855215" y="4689482"/>
            <a:ext cx="362543" cy="362530"/>
          </a:xfrm>
          <a:prstGeom prst="ellipse">
            <a:avLst/>
          </a:prstGeom>
          <a:solidFill>
            <a:srgbClr val="0567A2"/>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eaLnBrk="1" hangingPunct="1">
              <a:buFont typeface="Arial" pitchFamily="34" charset="0"/>
              <a:buNone/>
            </a:pPr>
            <a:endParaRPr lang="zh-CN" altLang="en-US" dirty="0">
              <a:solidFill>
                <a:schemeClr val="bg1"/>
              </a:solidFill>
              <a:latin typeface="Arial" charset="0"/>
              <a:ea typeface="宋体" pitchFamily="2" charset="-122"/>
            </a:endParaRPr>
          </a:p>
        </p:txBody>
      </p:sp>
      <p:sp>
        <p:nvSpPr>
          <p:cNvPr id="32" name="TextBox 31"/>
          <p:cNvSpPr txBox="1"/>
          <p:nvPr/>
        </p:nvSpPr>
        <p:spPr>
          <a:xfrm>
            <a:off x="864655" y="4694824"/>
            <a:ext cx="348172" cy="369332"/>
          </a:xfrm>
          <a:prstGeom prst="rect">
            <a:avLst/>
          </a:prstGeom>
          <a:noFill/>
        </p:spPr>
        <p:txBody>
          <a:bodyPr wrap="none" rtlCol="0">
            <a:spAutoFit/>
          </a:bodyPr>
          <a:lstStyle/>
          <a:p>
            <a:r>
              <a:rPr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2</a:t>
            </a:r>
            <a:endParaRPr lang="zh-CN" altLang="en-US" b="1" dirty="0">
              <a:solidFill>
                <a:schemeClr val="bg1"/>
              </a:solidFill>
              <a:latin typeface="Verdana" panose="020B0604030504040204" pitchFamily="34" charset="0"/>
              <a:cs typeface="Verdana" panose="020B0604030504040204" pitchFamily="34" charset="0"/>
            </a:endParaRPr>
          </a:p>
        </p:txBody>
      </p:sp>
      <p:cxnSp>
        <p:nvCxnSpPr>
          <p:cNvPr id="33" name="直接连接符 32"/>
          <p:cNvCxnSpPr/>
          <p:nvPr/>
        </p:nvCxnSpPr>
        <p:spPr>
          <a:xfrm>
            <a:off x="1036486" y="5034850"/>
            <a:ext cx="6991898" cy="0"/>
          </a:xfrm>
          <a:prstGeom prst="line">
            <a:avLst/>
          </a:prstGeom>
          <a:ln w="19050">
            <a:solidFill>
              <a:srgbClr val="0567A2"/>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251570" y="4704010"/>
            <a:ext cx="1151277" cy="345094"/>
          </a:xfrm>
          <a:prstGeom prst="rect">
            <a:avLst/>
          </a:prstGeom>
        </p:spPr>
        <p:txBody>
          <a:bodyPr wrap="square">
            <a:spAutoFit/>
          </a:bodyPr>
          <a:lstStyle/>
          <a:p>
            <a:pPr>
              <a:lnSpc>
                <a:spcPct val="130000"/>
              </a:lnSpc>
              <a:spcAft>
                <a:spcPts val="300"/>
              </a:spcAft>
            </a:pPr>
            <a:r>
              <a:rPr lang="zh-CN" altLang="en-US" sz="1400" b="1" smtClean="0">
                <a:solidFill>
                  <a:srgbClr val="0567A2"/>
                </a:solidFill>
                <a:latin typeface="微软雅黑" pitchFamily="34" charset="-122"/>
                <a:ea typeface="微软雅黑" pitchFamily="34" charset="-122"/>
              </a:rPr>
              <a:t>技术要点：</a:t>
            </a:r>
            <a:endParaRPr lang="en-US" altLang="zh-CN" sz="1200" dirty="0">
              <a:solidFill>
                <a:srgbClr val="0567A2"/>
              </a:solidFill>
              <a:latin typeface="微软雅黑" pitchFamily="34" charset="-122"/>
              <a:ea typeface="微软雅黑" pitchFamily="34" charset="-122"/>
            </a:endParaRPr>
          </a:p>
        </p:txBody>
      </p:sp>
      <p:sp>
        <p:nvSpPr>
          <p:cNvPr id="35" name="矩形 34"/>
          <p:cNvSpPr/>
          <p:nvPr/>
        </p:nvSpPr>
        <p:spPr>
          <a:xfrm>
            <a:off x="2627784" y="4016946"/>
            <a:ext cx="2629246" cy="866071"/>
          </a:xfrm>
          <a:prstGeom prst="rect">
            <a:avLst/>
          </a:prstGeom>
        </p:spPr>
        <p:txBody>
          <a:bodyPr wrap="none">
            <a:spAutoFit/>
          </a:bodyPr>
          <a:lstStyle/>
          <a:p>
            <a:pPr marL="228600" indent="-228600">
              <a:lnSpc>
                <a:spcPct val="130000"/>
              </a:lnSpc>
              <a:spcAft>
                <a:spcPts val="300"/>
              </a:spcAft>
              <a:buFont typeface="+mj-ea"/>
              <a:buAutoNum type="circleNumDbPlain"/>
            </a:pPr>
            <a:r>
              <a:rPr lang="en-US" altLang="zh-CN" sz="1200" smtClean="0">
                <a:solidFill>
                  <a:schemeClr val="tx1">
                    <a:lumMod val="65000"/>
                    <a:lumOff val="35000"/>
                  </a:schemeClr>
                </a:solidFill>
                <a:latin typeface="微软雅黑" pitchFamily="34" charset="-122"/>
                <a:ea typeface="微软雅黑" pitchFamily="34" charset="-122"/>
              </a:rPr>
              <a:t>CSS3</a:t>
            </a:r>
            <a:r>
              <a:rPr lang="zh-CN" altLang="zh-CN" sz="1200">
                <a:solidFill>
                  <a:schemeClr val="tx1">
                    <a:lumMod val="65000"/>
                    <a:lumOff val="35000"/>
                  </a:schemeClr>
                </a:solidFill>
                <a:latin typeface="微软雅黑" pitchFamily="34" charset="-122"/>
                <a:ea typeface="微软雅黑" pitchFamily="34" charset="-122"/>
              </a:rPr>
              <a:t>圆角边框</a:t>
            </a:r>
            <a:endParaRPr lang="en-US" altLang="zh-CN" sz="1200">
              <a:solidFill>
                <a:schemeClr val="tx1">
                  <a:lumMod val="65000"/>
                  <a:lumOff val="35000"/>
                </a:schemeClr>
              </a:solidFill>
              <a:latin typeface="微软雅黑" pitchFamily="34" charset="-122"/>
              <a:ea typeface="微软雅黑" pitchFamily="34" charset="-122"/>
            </a:endParaRPr>
          </a:p>
          <a:p>
            <a:pPr marL="228600" indent="-228600">
              <a:lnSpc>
                <a:spcPct val="130000"/>
              </a:lnSpc>
              <a:spcAft>
                <a:spcPts val="300"/>
              </a:spcAft>
              <a:buFont typeface="+mj-ea"/>
              <a:buAutoNum type="circleNumDbPlain"/>
            </a:pPr>
            <a:r>
              <a:rPr lang="en-US" altLang="zh-CN" sz="1200">
                <a:solidFill>
                  <a:schemeClr val="tx1">
                    <a:lumMod val="65000"/>
                    <a:lumOff val="35000"/>
                  </a:schemeClr>
                </a:solidFill>
                <a:latin typeface="微软雅黑" pitchFamily="34" charset="-122"/>
                <a:ea typeface="微软雅黑" pitchFamily="34" charset="-122"/>
              </a:rPr>
              <a:t>CSS3 </a:t>
            </a:r>
            <a:r>
              <a:rPr lang="zh-CN" altLang="zh-CN" sz="1200">
                <a:solidFill>
                  <a:schemeClr val="tx1">
                    <a:lumMod val="65000"/>
                    <a:lumOff val="35000"/>
                  </a:schemeClr>
                </a:solidFill>
                <a:latin typeface="微软雅黑" pitchFamily="34" charset="-122"/>
                <a:ea typeface="微软雅黑" pitchFamily="34" charset="-122"/>
              </a:rPr>
              <a:t>过渡（</a:t>
            </a:r>
            <a:r>
              <a:rPr lang="en-US" altLang="zh-CN" sz="1200">
                <a:solidFill>
                  <a:schemeClr val="tx1">
                    <a:lumMod val="65000"/>
                    <a:lumOff val="35000"/>
                  </a:schemeClr>
                </a:solidFill>
                <a:latin typeface="微软雅黑" pitchFamily="34" charset="-122"/>
                <a:ea typeface="微软雅黑" pitchFamily="34" charset="-122"/>
              </a:rPr>
              <a:t>CSS3 transitions</a:t>
            </a:r>
            <a:r>
              <a:rPr lang="zh-CN" altLang="zh-CN" sz="1200">
                <a:solidFill>
                  <a:schemeClr val="tx1">
                    <a:lumMod val="65000"/>
                    <a:lumOff val="35000"/>
                  </a:schemeClr>
                </a:solidFill>
                <a:latin typeface="微软雅黑" pitchFamily="34" charset="-122"/>
                <a:ea typeface="微软雅黑" pitchFamily="34" charset="-122"/>
              </a:rPr>
              <a:t>）</a:t>
            </a:r>
          </a:p>
          <a:p>
            <a:pPr marL="228600" indent="-228600">
              <a:lnSpc>
                <a:spcPct val="130000"/>
              </a:lnSpc>
              <a:spcAft>
                <a:spcPts val="300"/>
              </a:spcAft>
              <a:buFont typeface="+mj-ea"/>
              <a:buAutoNum type="circleNumDbPlain"/>
            </a:pPr>
            <a:r>
              <a:rPr lang="en-US" altLang="zh-CN" sz="1200">
                <a:solidFill>
                  <a:schemeClr val="tx1">
                    <a:lumMod val="65000"/>
                    <a:lumOff val="35000"/>
                  </a:schemeClr>
                </a:solidFill>
                <a:latin typeface="微软雅黑" pitchFamily="34" charset="-122"/>
                <a:ea typeface="微软雅黑" pitchFamily="34" charset="-122"/>
              </a:rPr>
              <a:t>CSS3 </a:t>
            </a:r>
            <a:r>
              <a:rPr lang="zh-CN" altLang="zh-CN" sz="1200">
                <a:solidFill>
                  <a:schemeClr val="tx1">
                    <a:lumMod val="65000"/>
                    <a:lumOff val="35000"/>
                  </a:schemeClr>
                </a:solidFill>
                <a:latin typeface="微软雅黑" pitchFamily="34" charset="-122"/>
                <a:ea typeface="微软雅黑" pitchFamily="34" charset="-122"/>
              </a:rPr>
              <a:t>变形（</a:t>
            </a:r>
            <a:r>
              <a:rPr lang="en-US" altLang="zh-CN" sz="1200">
                <a:solidFill>
                  <a:schemeClr val="tx1">
                    <a:lumMod val="65000"/>
                    <a:lumOff val="35000"/>
                  </a:schemeClr>
                </a:solidFill>
                <a:latin typeface="微软雅黑" pitchFamily="34" charset="-122"/>
                <a:ea typeface="微软雅黑" pitchFamily="34" charset="-122"/>
              </a:rPr>
              <a:t>CSS3 transform</a:t>
            </a:r>
            <a:r>
              <a:rPr lang="zh-CN" altLang="zh-CN" sz="1200" smtClean="0">
                <a:solidFill>
                  <a:schemeClr val="tx1">
                    <a:lumMod val="65000"/>
                    <a:lumOff val="35000"/>
                  </a:schemeClr>
                </a:solidFill>
                <a:latin typeface="微软雅黑" pitchFamily="34" charset="-122"/>
                <a:ea typeface="微软雅黑" pitchFamily="34" charset="-122"/>
              </a:rPr>
              <a:t>）</a:t>
            </a:r>
            <a:endParaRPr lang="zh-CN" altLang="zh-CN" sz="1200">
              <a:solidFill>
                <a:schemeClr val="tx1">
                  <a:lumMod val="65000"/>
                  <a:lumOff val="35000"/>
                </a:schemeClr>
              </a:solidFill>
              <a:latin typeface="微软雅黑" pitchFamily="34" charset="-122"/>
              <a:ea typeface="微软雅黑" pitchFamily="34" charset="-122"/>
            </a:endParaRPr>
          </a:p>
        </p:txBody>
      </p:sp>
      <p:pic>
        <p:nvPicPr>
          <p:cNvPr id="37" name="图片 36"/>
          <p:cNvPicPr/>
          <p:nvPr/>
        </p:nvPicPr>
        <p:blipFill>
          <a:blip r:embed="rId2"/>
          <a:stretch>
            <a:fillRect/>
          </a:stretch>
        </p:blipFill>
        <p:spPr>
          <a:xfrm>
            <a:off x="1934845" y="1568674"/>
            <a:ext cx="5274310" cy="4518025"/>
          </a:xfrm>
          <a:prstGeom prst="rect">
            <a:avLst/>
          </a:prstGeom>
        </p:spPr>
      </p:pic>
      <p:sp>
        <p:nvSpPr>
          <p:cNvPr id="16" name="标题 1"/>
          <p:cNvSpPr>
            <a:spLocks noChangeArrowheads="1"/>
          </p:cNvSpPr>
          <p:nvPr/>
        </p:nvSpPr>
        <p:spPr bwMode="auto">
          <a:xfrm>
            <a:off x="1635852" y="199119"/>
            <a:ext cx="7544659"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项目</a:t>
            </a:r>
            <a:r>
              <a:rPr lang="en-US" altLang="zh-CN" sz="3600" b="1" smtClean="0">
                <a:solidFill>
                  <a:srgbClr val="0567A2"/>
                </a:solidFill>
                <a:latin typeface="微软雅黑" pitchFamily="34" charset="-122"/>
                <a:ea typeface="微软雅黑" pitchFamily="34" charset="-122"/>
                <a:sym typeface="宋体" charset="-122"/>
              </a:rPr>
              <a:t>3-2-</a:t>
            </a:r>
            <a:r>
              <a:rPr lang="zh-CN" altLang="en-US" sz="3600" b="1" smtClean="0">
                <a:solidFill>
                  <a:srgbClr val="0567A2"/>
                </a:solidFill>
                <a:latin typeface="微软雅黑" pitchFamily="34" charset="-122"/>
                <a:ea typeface="微软雅黑" pitchFamily="34" charset="-122"/>
                <a:sym typeface="宋体" charset="-122"/>
              </a:rPr>
              <a:t>项目描述</a:t>
            </a:r>
            <a:endParaRPr lang="zh-CN" altLang="en-US" sz="3600" b="1">
              <a:solidFill>
                <a:srgbClr val="0567A2"/>
              </a:solidFill>
              <a:latin typeface="微软雅黑" pitchFamily="34" charset="-122"/>
              <a:ea typeface="微软雅黑" pitchFamily="34" charset="-122"/>
              <a:sym typeface="宋体" charset="-122"/>
            </a:endParaRPr>
          </a:p>
        </p:txBody>
      </p:sp>
    </p:spTree>
    <p:extLst>
      <p:ext uri="{BB962C8B-B14F-4D97-AF65-F5344CB8AC3E}">
        <p14:creationId xmlns:p14="http://schemas.microsoft.com/office/powerpoint/2010/main" val="25233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500" fill="hold"/>
                                        <p:tgtEl>
                                          <p:spTgt spid="37"/>
                                        </p:tgtEl>
                                        <p:attrNameLst>
                                          <p:attrName>ppt_w</p:attrName>
                                        </p:attrNameLst>
                                      </p:cBhvr>
                                      <p:tavLst>
                                        <p:tav tm="0">
                                          <p:val>
                                            <p:fltVal val="0"/>
                                          </p:val>
                                        </p:tav>
                                        <p:tav tm="100000">
                                          <p:val>
                                            <p:strVal val="#ppt_w"/>
                                          </p:val>
                                        </p:tav>
                                      </p:tavLst>
                                    </p:anim>
                                    <p:anim calcmode="lin" valueType="num">
                                      <p:cBhvr>
                                        <p:cTn id="25" dur="500" fill="hold"/>
                                        <p:tgtEl>
                                          <p:spTgt spid="37"/>
                                        </p:tgtEl>
                                        <p:attrNameLst>
                                          <p:attrName>ppt_h</p:attrName>
                                        </p:attrNameLst>
                                      </p:cBhvr>
                                      <p:tavLst>
                                        <p:tav tm="0">
                                          <p:val>
                                            <p:fltVal val="0"/>
                                          </p:val>
                                        </p:tav>
                                        <p:tav tm="100000">
                                          <p:val>
                                            <p:strVal val="#ppt_h"/>
                                          </p:val>
                                        </p:tav>
                                      </p:tavLst>
                                    </p:anim>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7"/>
                                        </p:tgtEl>
                                        <p:attrNameLst>
                                          <p:attrName>style.visibility</p:attrName>
                                        </p:attrNameLst>
                                      </p:cBhvr>
                                      <p:to>
                                        <p:strVal val="hidden"/>
                                      </p:to>
                                    </p:set>
                                  </p:childTnLst>
                                </p:cTn>
                              </p:par>
                              <p:par>
                                <p:cTn id="31" presetID="22" presetClass="entr" presetSubtype="8"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5" grpId="0"/>
      <p:bldP spid="20" grpId="0"/>
      <p:bldP spid="31" grpId="0" animBg="1"/>
      <p:bldP spid="32" grpId="0"/>
      <p:bldP spid="34"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4294967295"/>
          </p:nvPr>
        </p:nvSpPr>
        <p:spPr bwMode="auto">
          <a:xfrm>
            <a:off x="481013" y="1472595"/>
            <a:ext cx="4235003" cy="116009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742950" lvl="1" indent="-285750" eaLnBrk="0" fontAlgn="base" hangingPunct="0">
              <a:lnSpc>
                <a:spcPct val="170000"/>
              </a:lnSpc>
              <a:spcBef>
                <a:spcPct val="20000"/>
              </a:spcBef>
              <a:spcAft>
                <a:spcPct val="0"/>
              </a:spcAft>
              <a:buFont typeface="Arial" panose="020B0604020202020204" pitchFamily="34" charset="0"/>
              <a:buChar char="–"/>
              <a:defRPr/>
            </a:pPr>
            <a:r>
              <a:rPr lang="en-US" altLang="zh-CN" sz="1800" kern="0">
                <a:latin typeface="微软雅黑" panose="020B0503020204020204" pitchFamily="34" charset="-122"/>
                <a:ea typeface="微软雅黑" panose="020B0503020204020204" pitchFamily="34" charset="-122"/>
              </a:rPr>
              <a:t>CSS3</a:t>
            </a:r>
            <a:r>
              <a:rPr lang="zh-CN" altLang="zh-CN" sz="1800" kern="0">
                <a:latin typeface="微软雅黑" panose="020B0503020204020204" pitchFamily="34" charset="-122"/>
                <a:ea typeface="微软雅黑" panose="020B0503020204020204" pitchFamily="34" charset="-122"/>
              </a:rPr>
              <a:t>的圆角边框实际上是在矩形的四个角分别做内切圆，然后通过设置内切圆的半径来控制圆角的弧度</a:t>
            </a:r>
            <a:r>
              <a:rPr lang="zh-CN" altLang="en-US" sz="1800" kern="0">
                <a:latin typeface="微软雅黑" panose="020B0503020204020204" pitchFamily="34" charset="-122"/>
                <a:ea typeface="微软雅黑" panose="020B0503020204020204" pitchFamily="34" charset="-122"/>
              </a:rPr>
              <a:t>。</a:t>
            </a:r>
            <a:endParaRPr lang="en-US" altLang="zh-CN" sz="1800" kern="0" dirty="0">
              <a:latin typeface="微软雅黑" panose="020B0503020204020204" pitchFamily="34" charset="-122"/>
              <a:ea typeface="微软雅黑" panose="020B0503020204020204" pitchFamily="34" charset="-122"/>
            </a:endParaRPr>
          </a:p>
        </p:txBody>
      </p:sp>
      <p:sp>
        <p:nvSpPr>
          <p:cNvPr id="6" name="矩形 5"/>
          <p:cNvSpPr/>
          <p:nvPr/>
        </p:nvSpPr>
        <p:spPr>
          <a:xfrm>
            <a:off x="560388" y="813782"/>
            <a:ext cx="2961773" cy="583108"/>
          </a:xfrm>
          <a:prstGeom prst="rect">
            <a:avLst/>
          </a:prstGeom>
        </p:spPr>
        <p:txBody>
          <a:bodyPr wrap="none">
            <a:spAutoFit/>
          </a:bodyPr>
          <a:lstStyle/>
          <a:p>
            <a:pPr marL="342900" indent="-342900">
              <a:lnSpc>
                <a:spcPct val="150000"/>
              </a:lnSpc>
              <a:spcBef>
                <a:spcPct val="20000"/>
              </a:spcBef>
              <a:buFontTx/>
              <a:buChar char="•"/>
              <a:defRPr/>
            </a:pPr>
            <a:r>
              <a:rPr lang="en-US" altLang="zh-CN" sz="2400" b="1" smtClean="0">
                <a:solidFill>
                  <a:srgbClr val="0567A2"/>
                </a:solidFill>
              </a:rPr>
              <a:t>border-radius</a:t>
            </a:r>
            <a:r>
              <a:rPr lang="en-US" altLang="zh-CN" sz="2400" smtClean="0">
                <a:solidFill>
                  <a:srgbClr val="0567A2"/>
                </a:solidFill>
              </a:rPr>
              <a:t> </a:t>
            </a:r>
            <a:r>
              <a:rPr lang="zh-CN" altLang="zh-CN" sz="2400" b="1" smtClean="0">
                <a:solidFill>
                  <a:srgbClr val="0567A2"/>
                </a:solidFill>
              </a:rPr>
              <a:t>属性</a:t>
            </a:r>
            <a:endParaRPr lang="en-US" altLang="zh-CN" sz="2400" b="1" dirty="0">
              <a:solidFill>
                <a:srgbClr val="0567A2"/>
              </a:solidFill>
            </a:endParaRPr>
          </a:p>
        </p:txBody>
      </p:sp>
      <p:pic>
        <p:nvPicPr>
          <p:cNvPr id="32" name="图片 31"/>
          <p:cNvPicPr/>
          <p:nvPr/>
        </p:nvPicPr>
        <p:blipFill>
          <a:blip r:embed="rId2"/>
          <a:stretch>
            <a:fillRect/>
          </a:stretch>
        </p:blipFill>
        <p:spPr>
          <a:xfrm>
            <a:off x="4850854" y="976501"/>
            <a:ext cx="3609578" cy="2232248"/>
          </a:xfrm>
          <a:prstGeom prst="rect">
            <a:avLst/>
          </a:prstGeom>
        </p:spPr>
      </p:pic>
      <p:sp>
        <p:nvSpPr>
          <p:cNvPr id="37" name="内容占位符 2"/>
          <p:cNvSpPr txBox="1">
            <a:spLocks/>
          </p:cNvSpPr>
          <p:nvPr/>
        </p:nvSpPr>
        <p:spPr bwMode="auto">
          <a:xfrm>
            <a:off x="535454" y="3352765"/>
            <a:ext cx="7975600" cy="116009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lvl="1">
              <a:lnSpc>
                <a:spcPct val="150000"/>
              </a:lnSpc>
              <a:defRPr/>
            </a:pPr>
            <a:r>
              <a:rPr lang="en-US" altLang="zh-CN" sz="1800" kern="0" smtClean="0">
                <a:latin typeface="微软雅黑" panose="020B0503020204020204" pitchFamily="34" charset="-122"/>
                <a:ea typeface="微软雅黑" panose="020B0503020204020204" pitchFamily="34" charset="-122"/>
              </a:rPr>
              <a:t>CSS3</a:t>
            </a:r>
            <a:r>
              <a:rPr lang="zh-CN" altLang="zh-CN" sz="1800" kern="0" smtClean="0">
                <a:latin typeface="微软雅黑" panose="020B0503020204020204" pitchFamily="34" charset="-122"/>
                <a:ea typeface="微软雅黑" panose="020B0503020204020204" pitchFamily="34" charset="-122"/>
              </a:rPr>
              <a:t>的圆角边框</a:t>
            </a:r>
            <a:r>
              <a:rPr lang="zh-CN" altLang="en-US" sz="1800" kern="0" smtClean="0">
                <a:latin typeface="微软雅黑" panose="020B0503020204020204" pitchFamily="34" charset="-122"/>
                <a:ea typeface="微软雅黑" panose="020B0503020204020204" pitchFamily="34" charset="-122"/>
              </a:rPr>
              <a:t>使用</a:t>
            </a:r>
            <a:r>
              <a:rPr lang="en-US" altLang="zh-CN" sz="1800"/>
              <a:t>border-radius </a:t>
            </a:r>
            <a:r>
              <a:rPr lang="zh-CN" altLang="zh-CN" sz="1800" kern="0">
                <a:latin typeface="微软雅黑" panose="020B0503020204020204" pitchFamily="34" charset="-122"/>
                <a:ea typeface="微软雅黑" panose="020B0503020204020204" pitchFamily="34" charset="-122"/>
              </a:rPr>
              <a:t>属性</a:t>
            </a:r>
            <a:r>
              <a:rPr lang="zh-CN" altLang="en-US" sz="1800" kern="0">
                <a:latin typeface="微软雅黑" panose="020B0503020204020204" pitchFamily="34" charset="-122"/>
                <a:ea typeface="微软雅黑" panose="020B0503020204020204" pitchFamily="34" charset="-122"/>
              </a:rPr>
              <a:t>来实现，</a:t>
            </a:r>
            <a:r>
              <a:rPr lang="zh-CN" altLang="zh-CN" sz="1800" kern="0">
                <a:latin typeface="微软雅黑" panose="020B0503020204020204" pitchFamily="34" charset="-122"/>
                <a:ea typeface="微软雅黑" panose="020B0503020204020204" pitchFamily="34" charset="-122"/>
              </a:rPr>
              <a:t>基本语法如下所示</a:t>
            </a:r>
            <a:r>
              <a:rPr lang="zh-CN" altLang="zh-CN" sz="1800" kern="0" smtClean="0">
                <a:latin typeface="微软雅黑" panose="020B0503020204020204" pitchFamily="34" charset="-122"/>
                <a:ea typeface="微软雅黑" panose="020B0503020204020204" pitchFamily="34" charset="-122"/>
              </a:rPr>
              <a:t>：</a:t>
            </a:r>
            <a:endParaRPr lang="zh-CN" altLang="zh-CN" sz="1800" kern="0">
              <a:latin typeface="微软雅黑" panose="020B0503020204020204" pitchFamily="34" charset="-122"/>
              <a:ea typeface="微软雅黑" panose="020B0503020204020204" pitchFamily="34" charset="-122"/>
            </a:endParaRPr>
          </a:p>
        </p:txBody>
      </p:sp>
      <p:sp>
        <p:nvSpPr>
          <p:cNvPr id="38" name="TextBox 37"/>
          <p:cNvSpPr txBox="1"/>
          <p:nvPr/>
        </p:nvSpPr>
        <p:spPr>
          <a:xfrm>
            <a:off x="1043608" y="3981642"/>
            <a:ext cx="7467446" cy="531213"/>
          </a:xfrm>
          <a:prstGeom prst="rect">
            <a:avLst/>
          </a:prstGeom>
          <a:solidFill>
            <a:schemeClr val="accent5">
              <a:lumMod val="20000"/>
              <a:lumOff val="80000"/>
            </a:schemeClr>
          </a:solidFill>
          <a:ln w="19050">
            <a:noFill/>
          </a:ln>
        </p:spPr>
        <p:txBody>
          <a:bodyPr>
            <a:noAutofit/>
          </a:bodyPr>
          <a:lstStyle/>
          <a:p>
            <a:pPr indent="457200">
              <a:lnSpc>
                <a:spcPct val="150000"/>
              </a:lnSpc>
            </a:pPr>
            <a:r>
              <a:rPr lang="en-US" altLang="zh-CN" sz="1600" smtClean="0"/>
              <a:t>border-radius</a:t>
            </a:r>
            <a:r>
              <a:rPr lang="en-US" altLang="zh-CN" sz="1600"/>
              <a:t>: 1-4 </a:t>
            </a:r>
            <a:r>
              <a:rPr lang="en-US" altLang="zh-CN" sz="1600" smtClean="0"/>
              <a:t> length | % /1-4  length | %;</a:t>
            </a:r>
            <a:endParaRPr lang="zh-CN" altLang="zh-CN" sz="1600"/>
          </a:p>
          <a:p>
            <a:pPr indent="457200">
              <a:lnSpc>
                <a:spcPct val="150000"/>
              </a:lnSpc>
            </a:pPr>
            <a:endParaRPr lang="zh-CN" altLang="zh-CN" sz="1600"/>
          </a:p>
        </p:txBody>
      </p:sp>
      <p:sp>
        <p:nvSpPr>
          <p:cNvPr id="11" name="圆角矩形标注 10"/>
          <p:cNvSpPr/>
          <p:nvPr/>
        </p:nvSpPr>
        <p:spPr>
          <a:xfrm>
            <a:off x="1187624" y="4725144"/>
            <a:ext cx="7128792" cy="1736646"/>
          </a:xfrm>
          <a:prstGeom prst="wedgeRoundRectCallout">
            <a:avLst>
              <a:gd name="adj1" fmla="val -23225"/>
              <a:gd name="adj2" fmla="val -62654"/>
              <a:gd name="adj3" fmla="val 16667"/>
            </a:avLst>
          </a:prstGeom>
          <a:solidFill>
            <a:schemeClr val="bg1"/>
          </a:solidFill>
          <a:ln w="19050">
            <a:solidFill>
              <a:schemeClr val="bg2">
                <a:lumMod val="50000"/>
              </a:schemeClr>
            </a:solidFill>
          </a:ln>
        </p:spPr>
        <p:txBody>
          <a:bodyPr wrap="square" rtlCol="0" anchor="ctr">
            <a:spAutoFit/>
          </a:bodyPr>
          <a:lstStyle/>
          <a:p>
            <a:r>
              <a:rPr lang="en-US" altLang="zh-CN" sz="1600">
                <a:solidFill>
                  <a:srgbClr val="FF0000"/>
                </a:solidFill>
              </a:rPr>
              <a:t>length</a:t>
            </a:r>
            <a:r>
              <a:rPr lang="zh-CN" altLang="zh-CN" sz="1600"/>
              <a:t>用于设置对象的圆角半径长度，不可为负值。如果“</a:t>
            </a:r>
            <a:r>
              <a:rPr lang="en-US" altLang="zh-CN" sz="1600"/>
              <a:t>/</a:t>
            </a:r>
            <a:r>
              <a:rPr lang="zh-CN" altLang="zh-CN" sz="1600"/>
              <a:t>”前后的值都存在，那么“</a:t>
            </a:r>
            <a:r>
              <a:rPr lang="en-US" altLang="zh-CN" sz="1600"/>
              <a:t>/</a:t>
            </a:r>
            <a:r>
              <a:rPr lang="zh-CN" altLang="zh-CN" sz="1600"/>
              <a:t>”前面的值设置其水平半径，“</a:t>
            </a:r>
            <a:r>
              <a:rPr lang="en-US" altLang="zh-CN" sz="1600"/>
              <a:t>/</a:t>
            </a:r>
            <a:r>
              <a:rPr lang="zh-CN" altLang="zh-CN" sz="1600"/>
              <a:t>”后面值设置其垂直半径。如果没有“</a:t>
            </a:r>
            <a:r>
              <a:rPr lang="en-US" altLang="zh-CN" sz="1600"/>
              <a:t>/</a:t>
            </a:r>
            <a:r>
              <a:rPr lang="zh-CN" altLang="zh-CN" sz="1600"/>
              <a:t>”，则表示水平和垂直半径相等。另外其四个值是按照</a:t>
            </a:r>
            <a:r>
              <a:rPr lang="en-US" altLang="zh-CN" sz="1600">
                <a:solidFill>
                  <a:srgbClr val="FF0000"/>
                </a:solidFill>
              </a:rPr>
              <a:t>top-left</a:t>
            </a:r>
            <a:r>
              <a:rPr lang="zh-CN" altLang="zh-CN" sz="1600"/>
              <a:t>、</a:t>
            </a:r>
            <a:r>
              <a:rPr lang="en-US" altLang="zh-CN" sz="1600">
                <a:solidFill>
                  <a:srgbClr val="FF0000"/>
                </a:solidFill>
              </a:rPr>
              <a:t>top-right</a:t>
            </a:r>
            <a:r>
              <a:rPr lang="zh-CN" altLang="zh-CN" sz="1600"/>
              <a:t>、</a:t>
            </a:r>
            <a:r>
              <a:rPr lang="en-US" altLang="zh-CN" sz="1600">
                <a:solidFill>
                  <a:srgbClr val="FF0000"/>
                </a:solidFill>
              </a:rPr>
              <a:t>bottom-right</a:t>
            </a:r>
            <a:r>
              <a:rPr lang="zh-CN" altLang="zh-CN" sz="1600"/>
              <a:t>、</a:t>
            </a:r>
            <a:r>
              <a:rPr lang="en-US" altLang="zh-CN" sz="1600">
                <a:solidFill>
                  <a:srgbClr val="FF0000"/>
                </a:solidFill>
              </a:rPr>
              <a:t>bottom-left</a:t>
            </a:r>
            <a:r>
              <a:rPr lang="zh-CN" altLang="zh-CN" sz="1600"/>
              <a:t>的顺序来设置。如果</a:t>
            </a:r>
            <a:r>
              <a:rPr lang="zh-CN" altLang="zh-CN" sz="1600">
                <a:solidFill>
                  <a:srgbClr val="FF0000"/>
                </a:solidFill>
              </a:rPr>
              <a:t>省略</a:t>
            </a:r>
            <a:r>
              <a:rPr lang="en-US" altLang="zh-CN" sz="1600">
                <a:solidFill>
                  <a:srgbClr val="FF0000"/>
                </a:solidFill>
              </a:rPr>
              <a:t> bottom-left</a:t>
            </a:r>
            <a:r>
              <a:rPr lang="zh-CN" altLang="zh-CN" sz="1600"/>
              <a:t>，则与</a:t>
            </a:r>
            <a:r>
              <a:rPr lang="en-US" altLang="zh-CN" sz="1600"/>
              <a:t> </a:t>
            </a:r>
            <a:r>
              <a:rPr lang="en-US" altLang="zh-CN" sz="1600">
                <a:solidFill>
                  <a:srgbClr val="FF0000"/>
                </a:solidFill>
              </a:rPr>
              <a:t>top-right </a:t>
            </a:r>
            <a:r>
              <a:rPr lang="zh-CN" altLang="zh-CN" sz="1600"/>
              <a:t>相同，如果省略</a:t>
            </a:r>
            <a:r>
              <a:rPr lang="en-US" altLang="zh-CN" sz="1600">
                <a:solidFill>
                  <a:srgbClr val="FF0000"/>
                </a:solidFill>
              </a:rPr>
              <a:t> bottom-right</a:t>
            </a:r>
            <a:r>
              <a:rPr lang="zh-CN" altLang="zh-CN" sz="1600"/>
              <a:t>，则与</a:t>
            </a:r>
            <a:r>
              <a:rPr lang="en-US" altLang="zh-CN" sz="1600"/>
              <a:t> </a:t>
            </a:r>
            <a:r>
              <a:rPr lang="en-US" altLang="zh-CN" sz="1600">
                <a:solidFill>
                  <a:srgbClr val="FF0000"/>
                </a:solidFill>
              </a:rPr>
              <a:t>top-left </a:t>
            </a:r>
            <a:r>
              <a:rPr lang="zh-CN" altLang="zh-CN" sz="1600"/>
              <a:t>相同，如果省略</a:t>
            </a:r>
            <a:r>
              <a:rPr lang="en-US" altLang="zh-CN" sz="1600"/>
              <a:t> </a:t>
            </a:r>
            <a:r>
              <a:rPr lang="en-US" altLang="zh-CN" sz="1600">
                <a:solidFill>
                  <a:srgbClr val="FF0000"/>
                </a:solidFill>
              </a:rPr>
              <a:t>top-right</a:t>
            </a:r>
            <a:r>
              <a:rPr lang="zh-CN" altLang="zh-CN" sz="1600"/>
              <a:t>，则与</a:t>
            </a:r>
            <a:r>
              <a:rPr lang="en-US" altLang="zh-CN" sz="1600"/>
              <a:t> </a:t>
            </a:r>
            <a:r>
              <a:rPr lang="en-US" altLang="zh-CN" sz="1600">
                <a:solidFill>
                  <a:srgbClr val="FF0000"/>
                </a:solidFill>
              </a:rPr>
              <a:t>top-left </a:t>
            </a:r>
            <a:r>
              <a:rPr lang="zh-CN" altLang="zh-CN" sz="1600"/>
              <a:t>相同。</a:t>
            </a:r>
          </a:p>
        </p:txBody>
      </p:sp>
      <p:sp>
        <p:nvSpPr>
          <p:cNvPr id="9" name="标题 1"/>
          <p:cNvSpPr>
            <a:spLocks noChangeArrowheads="1"/>
          </p:cNvSpPr>
          <p:nvPr/>
        </p:nvSpPr>
        <p:spPr bwMode="auto">
          <a:xfrm>
            <a:off x="1635852" y="207508"/>
            <a:ext cx="7544659"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200" b="1" smtClean="0">
                <a:solidFill>
                  <a:srgbClr val="0567A2"/>
                </a:solidFill>
                <a:latin typeface="微软雅黑" pitchFamily="34" charset="-122"/>
                <a:ea typeface="微软雅黑" pitchFamily="34" charset="-122"/>
                <a:sym typeface="宋体" charset="-122"/>
              </a:rPr>
              <a:t>前导</a:t>
            </a:r>
            <a:r>
              <a:rPr lang="zh-CN" altLang="en-US" sz="3200" b="1">
                <a:solidFill>
                  <a:srgbClr val="0567A2"/>
                </a:solidFill>
                <a:latin typeface="微软雅黑" pitchFamily="34" charset="-122"/>
                <a:ea typeface="微软雅黑" pitchFamily="34" charset="-122"/>
                <a:sym typeface="宋体" charset="-122"/>
              </a:rPr>
              <a:t>知识</a:t>
            </a:r>
            <a:r>
              <a:rPr lang="en-US" altLang="zh-CN" sz="3200" b="1">
                <a:solidFill>
                  <a:srgbClr val="0567A2"/>
                </a:solidFill>
                <a:latin typeface="微软雅黑" pitchFamily="34" charset="-122"/>
                <a:ea typeface="微软雅黑" pitchFamily="34" charset="-122"/>
                <a:sym typeface="宋体" charset="-122"/>
              </a:rPr>
              <a:t>-</a:t>
            </a:r>
            <a:r>
              <a:rPr lang="en-US" altLang="zh-CN" sz="3200" b="1">
                <a:solidFill>
                  <a:srgbClr val="0567A2"/>
                </a:solidFill>
                <a:latin typeface="微软雅黑" pitchFamily="34" charset="-122"/>
                <a:ea typeface="微软雅黑" pitchFamily="34" charset="-122"/>
              </a:rPr>
              <a:t>CSS3</a:t>
            </a:r>
            <a:r>
              <a:rPr lang="zh-CN" altLang="zh-CN" sz="3200" b="1">
                <a:solidFill>
                  <a:srgbClr val="0567A2"/>
                </a:solidFill>
                <a:latin typeface="微软雅黑" pitchFamily="34" charset="-122"/>
                <a:ea typeface="微软雅黑" pitchFamily="34" charset="-122"/>
              </a:rPr>
              <a:t>圆角</a:t>
            </a:r>
            <a:r>
              <a:rPr lang="zh-CN" altLang="zh-CN" sz="3200" b="1" smtClean="0">
                <a:solidFill>
                  <a:srgbClr val="0567A2"/>
                </a:solidFill>
                <a:latin typeface="微软雅黑" pitchFamily="34" charset="-122"/>
                <a:ea typeface="微软雅黑" pitchFamily="34" charset="-122"/>
              </a:rPr>
              <a:t>边框</a:t>
            </a:r>
            <a:endParaRPr lang="zh-CN" altLang="zh-CN" sz="3200" b="1">
              <a:solidFill>
                <a:srgbClr val="0567A2"/>
              </a:solidFill>
              <a:latin typeface="微软雅黑" pitchFamily="34" charset="-122"/>
              <a:ea typeface="微软雅黑" pitchFamily="34" charset="-122"/>
            </a:endParaRPr>
          </a:p>
        </p:txBody>
      </p:sp>
    </p:spTree>
    <p:extLst>
      <p:ext uri="{BB962C8B-B14F-4D97-AF65-F5344CB8AC3E}">
        <p14:creationId xmlns:p14="http://schemas.microsoft.com/office/powerpoint/2010/main" val="14758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down)">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additive="base">
                                        <p:cTn id="18" dur="500" fill="hold"/>
                                        <p:tgtEl>
                                          <p:spTgt spid="38"/>
                                        </p:tgtEl>
                                        <p:attrNameLst>
                                          <p:attrName>ppt_x</p:attrName>
                                        </p:attrNameLst>
                                      </p:cBhvr>
                                      <p:tavLst>
                                        <p:tav tm="0">
                                          <p:val>
                                            <p:strVal val="0-#ppt_w/2"/>
                                          </p:val>
                                        </p:tav>
                                        <p:tav tm="100000">
                                          <p:val>
                                            <p:strVal val="#ppt_x"/>
                                          </p:val>
                                        </p:tav>
                                      </p:tavLst>
                                    </p:anim>
                                    <p:anim calcmode="lin" valueType="num">
                                      <p:cBhvr additive="base">
                                        <p:cTn id="19" dur="500" fill="hold"/>
                                        <p:tgtEl>
                                          <p:spTgt spid="38"/>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4294967295"/>
          </p:nvPr>
        </p:nvSpPr>
        <p:spPr bwMode="auto">
          <a:xfrm>
            <a:off x="107504" y="1772816"/>
            <a:ext cx="8208912" cy="115212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742950" lvl="1" indent="-285750" eaLnBrk="0" fontAlgn="base" hangingPunct="0">
              <a:lnSpc>
                <a:spcPct val="170000"/>
              </a:lnSpc>
              <a:spcBef>
                <a:spcPct val="20000"/>
              </a:spcBef>
              <a:spcAft>
                <a:spcPct val="0"/>
              </a:spcAft>
              <a:buFont typeface="Arial" panose="020B0604020202020204" pitchFamily="34" charset="0"/>
              <a:buChar char="–"/>
              <a:defRPr/>
            </a:pPr>
            <a:r>
              <a:rPr lang="en-US" altLang="zh-CN" sz="1800" kern="0">
                <a:latin typeface="微软雅黑" panose="020B0503020204020204" pitchFamily="34" charset="-122"/>
                <a:ea typeface="微软雅黑" panose="020B0503020204020204" pitchFamily="34" charset="-122"/>
              </a:rPr>
              <a:t>border-radius</a:t>
            </a:r>
            <a:r>
              <a:rPr lang="zh-CN" altLang="zh-CN" sz="1800" kern="0">
                <a:latin typeface="微软雅黑" panose="020B0503020204020204" pitchFamily="34" charset="-122"/>
                <a:ea typeface="微软雅黑" panose="020B0503020204020204" pitchFamily="34" charset="-122"/>
              </a:rPr>
              <a:t>是一种缩写的方式，其实</a:t>
            </a:r>
            <a:r>
              <a:rPr lang="en-US" altLang="zh-CN" sz="1800" kern="0">
                <a:latin typeface="微软雅黑" panose="020B0503020204020204" pitchFamily="34" charset="-122"/>
                <a:ea typeface="微软雅黑" panose="020B0503020204020204" pitchFamily="34" charset="-122"/>
              </a:rPr>
              <a:t>border-radius</a:t>
            </a:r>
            <a:r>
              <a:rPr lang="zh-CN" altLang="zh-CN" sz="1800" kern="0">
                <a:latin typeface="微软雅黑" panose="020B0503020204020204" pitchFamily="34" charset="-122"/>
                <a:ea typeface="微软雅黑" panose="020B0503020204020204" pitchFamily="34" charset="-122"/>
              </a:rPr>
              <a:t>和</a:t>
            </a:r>
            <a:r>
              <a:rPr lang="en-US" altLang="zh-CN" sz="1800" kern="0">
                <a:latin typeface="微软雅黑" panose="020B0503020204020204" pitchFamily="34" charset="-122"/>
                <a:ea typeface="微软雅黑" panose="020B0503020204020204" pitchFamily="34" charset="-122"/>
              </a:rPr>
              <a:t>border</a:t>
            </a:r>
            <a:r>
              <a:rPr lang="zh-CN" altLang="zh-CN" sz="1800" kern="0">
                <a:latin typeface="微软雅黑" panose="020B0503020204020204" pitchFamily="34" charset="-122"/>
                <a:ea typeface="微软雅黑" panose="020B0503020204020204" pitchFamily="34" charset="-122"/>
              </a:rPr>
              <a:t>属性一样，还可以把各个角单独拆分出来，也就是以下四种写法</a:t>
            </a:r>
            <a:r>
              <a:rPr lang="zh-CN" altLang="en-US" sz="1800" kern="0">
                <a:latin typeface="微软雅黑" panose="020B0503020204020204" pitchFamily="34" charset="-122"/>
                <a:ea typeface="微软雅黑" panose="020B0503020204020204" pitchFamily="34" charset="-122"/>
              </a:rPr>
              <a:t>：</a:t>
            </a:r>
            <a:endParaRPr lang="en-US" altLang="zh-CN" sz="1800" kern="0" dirty="0">
              <a:latin typeface="微软雅黑" panose="020B0503020204020204" pitchFamily="34" charset="-122"/>
              <a:ea typeface="微软雅黑" panose="020B0503020204020204" pitchFamily="34" charset="-122"/>
            </a:endParaRPr>
          </a:p>
        </p:txBody>
      </p:sp>
      <p:sp>
        <p:nvSpPr>
          <p:cNvPr id="6" name="矩形 5"/>
          <p:cNvSpPr/>
          <p:nvPr/>
        </p:nvSpPr>
        <p:spPr>
          <a:xfrm>
            <a:off x="560388" y="978803"/>
            <a:ext cx="1768433" cy="583108"/>
          </a:xfrm>
          <a:prstGeom prst="rect">
            <a:avLst/>
          </a:prstGeom>
        </p:spPr>
        <p:txBody>
          <a:bodyPr wrap="none">
            <a:spAutoFit/>
          </a:bodyPr>
          <a:lstStyle/>
          <a:p>
            <a:pPr marL="342900" indent="-342900">
              <a:lnSpc>
                <a:spcPct val="150000"/>
              </a:lnSpc>
              <a:spcBef>
                <a:spcPct val="20000"/>
              </a:spcBef>
              <a:buFontTx/>
              <a:buChar char="•"/>
              <a:defRPr/>
            </a:pPr>
            <a:r>
              <a:rPr lang="zh-CN" altLang="en-US" sz="2400" b="1" smtClean="0">
                <a:solidFill>
                  <a:srgbClr val="0567A2"/>
                </a:solidFill>
              </a:rPr>
              <a:t>其他写法</a:t>
            </a:r>
            <a:endParaRPr lang="en-US" altLang="zh-CN" sz="2400" b="1" dirty="0">
              <a:solidFill>
                <a:srgbClr val="0567A2"/>
              </a:solidFill>
            </a:endParaRPr>
          </a:p>
        </p:txBody>
      </p:sp>
      <p:sp>
        <p:nvSpPr>
          <p:cNvPr id="10" name="TextBox 9"/>
          <p:cNvSpPr txBox="1"/>
          <p:nvPr/>
        </p:nvSpPr>
        <p:spPr>
          <a:xfrm>
            <a:off x="899592" y="2852936"/>
            <a:ext cx="7220148" cy="1152128"/>
          </a:xfrm>
          <a:prstGeom prst="rect">
            <a:avLst/>
          </a:prstGeom>
          <a:solidFill>
            <a:schemeClr val="accent5">
              <a:lumMod val="20000"/>
              <a:lumOff val="80000"/>
            </a:schemeClr>
          </a:solidFill>
          <a:ln w="19050">
            <a:noFill/>
          </a:ln>
        </p:spPr>
        <p:txBody>
          <a:bodyPr>
            <a:noAutofit/>
          </a:bodyPr>
          <a:lstStyle/>
          <a:p>
            <a:r>
              <a:rPr lang="en-US" altLang="zh-CN" sz="1600" smtClean="0"/>
              <a:t>border-top-left-radius</a:t>
            </a:r>
            <a:r>
              <a:rPr lang="en-US" altLang="zh-CN" sz="1600"/>
              <a:t>: &lt;length&gt;  &lt;length&gt;   //</a:t>
            </a:r>
            <a:r>
              <a:rPr lang="zh-CN" altLang="zh-CN" sz="1600"/>
              <a:t>左上角</a:t>
            </a:r>
          </a:p>
          <a:p>
            <a:r>
              <a:rPr lang="en-US" altLang="zh-CN" sz="1600"/>
              <a:t>border-top-right-radius: &lt;length&gt;  &lt;length&gt;  //</a:t>
            </a:r>
            <a:r>
              <a:rPr lang="zh-CN" altLang="zh-CN" sz="1600"/>
              <a:t>右上角</a:t>
            </a:r>
          </a:p>
          <a:p>
            <a:r>
              <a:rPr lang="en-US" altLang="zh-CN" sz="1600"/>
              <a:t>border-bottom-right-radius:&lt;length&gt;  &lt;length&gt;  //</a:t>
            </a:r>
            <a:r>
              <a:rPr lang="zh-CN" altLang="zh-CN" sz="1600"/>
              <a:t>右下角</a:t>
            </a:r>
          </a:p>
          <a:p>
            <a:r>
              <a:rPr lang="en-US" altLang="zh-CN" sz="1600"/>
              <a:t>border-bottom-left-radius:&lt;length&gt;  &lt;length&gt;   //</a:t>
            </a:r>
            <a:r>
              <a:rPr lang="zh-CN" altLang="zh-CN" sz="1600"/>
              <a:t>左下角</a:t>
            </a:r>
          </a:p>
          <a:p>
            <a:pPr indent="457200">
              <a:lnSpc>
                <a:spcPct val="150000"/>
              </a:lnSpc>
            </a:pPr>
            <a:endParaRPr lang="zh-CN" altLang="zh-CN" sz="1600"/>
          </a:p>
        </p:txBody>
      </p:sp>
      <p:grpSp>
        <p:nvGrpSpPr>
          <p:cNvPr id="11" name="组合 10"/>
          <p:cNvGrpSpPr/>
          <p:nvPr/>
        </p:nvGrpSpPr>
        <p:grpSpPr>
          <a:xfrm rot="10800000">
            <a:off x="5868145" y="2924943"/>
            <a:ext cx="329358" cy="1008113"/>
            <a:chOff x="4067944" y="3789040"/>
            <a:chExt cx="252028" cy="648072"/>
          </a:xfrm>
        </p:grpSpPr>
        <p:sp>
          <p:nvSpPr>
            <p:cNvPr id="12" name="左中括号 11"/>
            <p:cNvSpPr/>
            <p:nvPr/>
          </p:nvSpPr>
          <p:spPr bwMode="auto">
            <a:xfrm>
              <a:off x="4211960" y="3789040"/>
              <a:ext cx="108012" cy="648072"/>
            </a:xfrm>
            <a:prstGeom prst="leftBracket">
              <a:avLst/>
            </a:prstGeom>
            <a:noFill/>
            <a:ln w="28575" cap="flat" cmpd="sng" algn="ctr">
              <a:solidFill>
                <a:schemeClr val="bg2">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rgbClr val="FF0000"/>
                </a:solidFill>
                <a:effectLst/>
                <a:latin typeface="Arial" pitchFamily="34" charset="0"/>
                <a:ea typeface="宋体" pitchFamily="2" charset="-122"/>
              </a:endParaRPr>
            </a:p>
          </p:txBody>
        </p:sp>
        <p:cxnSp>
          <p:nvCxnSpPr>
            <p:cNvPr id="13" name="直接连接符 12"/>
            <p:cNvCxnSpPr/>
            <p:nvPr/>
          </p:nvCxnSpPr>
          <p:spPr bwMode="auto">
            <a:xfrm>
              <a:off x="4067944" y="4113076"/>
              <a:ext cx="144016" cy="0"/>
            </a:xfrm>
            <a:prstGeom prst="line">
              <a:avLst/>
            </a:prstGeom>
            <a:noFill/>
            <a:ln w="28575" cap="flat" cmpd="sng" algn="ctr">
              <a:solidFill>
                <a:schemeClr val="bg2">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4" name="矩形 13"/>
          <p:cNvSpPr/>
          <p:nvPr/>
        </p:nvSpPr>
        <p:spPr>
          <a:xfrm>
            <a:off x="6228184" y="3265239"/>
            <a:ext cx="1891556" cy="738664"/>
          </a:xfrm>
          <a:prstGeom prst="rect">
            <a:avLst/>
          </a:prstGeom>
        </p:spPr>
        <p:txBody>
          <a:bodyPr wrap="square">
            <a:spAutoFit/>
          </a:bodyPr>
          <a:lstStyle/>
          <a:p>
            <a:r>
              <a:rPr lang="zh-CN" altLang="zh-CN" sz="1400" smtClean="0">
                <a:solidFill>
                  <a:srgbClr val="FF0000"/>
                </a:solidFill>
                <a:latin typeface="微软雅黑" panose="020B0503020204020204" pitchFamily="34" charset="-122"/>
                <a:ea typeface="微软雅黑" panose="020B0503020204020204" pitchFamily="34" charset="-122"/>
              </a:rPr>
              <a:t>他们</a:t>
            </a:r>
            <a:r>
              <a:rPr lang="zh-CN" altLang="zh-CN" sz="1400">
                <a:solidFill>
                  <a:srgbClr val="FF0000"/>
                </a:solidFill>
                <a:latin typeface="微软雅黑" panose="020B0503020204020204" pitchFamily="34" charset="-122"/>
                <a:ea typeface="微软雅黑" panose="020B0503020204020204" pitchFamily="34" charset="-122"/>
              </a:rPr>
              <a:t>的参数都是先</a:t>
            </a:r>
            <a:r>
              <a:rPr lang="en-US" altLang="zh-CN" sz="1400">
                <a:solidFill>
                  <a:srgbClr val="FF0000"/>
                </a:solidFill>
                <a:latin typeface="微软雅黑" panose="020B0503020204020204" pitchFamily="34" charset="-122"/>
                <a:ea typeface="微软雅黑" panose="020B0503020204020204" pitchFamily="34" charset="-122"/>
              </a:rPr>
              <a:t>y</a:t>
            </a:r>
            <a:r>
              <a:rPr lang="zh-CN" altLang="zh-CN" sz="1400">
                <a:solidFill>
                  <a:srgbClr val="FF0000"/>
                </a:solidFill>
                <a:latin typeface="微软雅黑" panose="020B0503020204020204" pitchFamily="34" charset="-122"/>
                <a:ea typeface="微软雅黑" panose="020B0503020204020204" pitchFamily="34" charset="-122"/>
              </a:rPr>
              <a:t>轴然后</a:t>
            </a:r>
            <a:r>
              <a:rPr lang="en-US" altLang="zh-CN" sz="1400">
                <a:solidFill>
                  <a:srgbClr val="FF0000"/>
                </a:solidFill>
                <a:latin typeface="微软雅黑" panose="020B0503020204020204" pitchFamily="34" charset="-122"/>
                <a:ea typeface="微软雅黑" panose="020B0503020204020204" pitchFamily="34" charset="-122"/>
              </a:rPr>
              <a:t>x</a:t>
            </a:r>
            <a:r>
              <a:rPr lang="zh-CN" altLang="zh-CN" sz="1400">
                <a:solidFill>
                  <a:srgbClr val="FF0000"/>
                </a:solidFill>
                <a:latin typeface="微软雅黑" panose="020B0503020204020204" pitchFamily="34" charset="-122"/>
                <a:ea typeface="微软雅黑" panose="020B0503020204020204" pitchFamily="34" charset="-122"/>
              </a:rPr>
              <a:t>轴</a:t>
            </a:r>
          </a:p>
          <a:p>
            <a:endParaRPr lang="zh-CN" altLang="zh-CN" sz="1400">
              <a:solidFill>
                <a:srgbClr val="FF0000"/>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781952" y="5915216"/>
            <a:ext cx="7560840" cy="408623"/>
          </a:xfrm>
          <a:prstGeom prst="roundRect">
            <a:avLst/>
          </a:prstGeom>
          <a:solidFill>
            <a:srgbClr val="0567A2"/>
          </a:solidFill>
          <a:ln>
            <a:solidFill>
              <a:schemeClr val="bg2">
                <a:lumMod val="75000"/>
              </a:schemeClr>
            </a:solidFill>
          </a:ln>
          <a:effectLst>
            <a:outerShdw blurRad="50800" dist="38100" dir="2700000" algn="tl" rotWithShape="0">
              <a:prstClr val="black">
                <a:alpha val="40000"/>
              </a:prstClr>
            </a:outerShdw>
          </a:effectLst>
        </p:spPr>
        <p:txBody>
          <a:bodyPr wrap="square" anchor="ctr">
            <a:spAutoFit/>
          </a:bodyPr>
          <a:lstStyle/>
          <a:p>
            <a:pPr algn="ctr">
              <a:defRPr/>
            </a:pPr>
            <a:r>
              <a:rPr lang="zh-CN" altLang="en-US" b="1" dirty="0">
                <a:solidFill>
                  <a:schemeClr val="bg1"/>
                </a:solidFill>
                <a:ea typeface="宋体" pitchFamily="2" charset="-122"/>
              </a:rPr>
              <a:t>案例</a:t>
            </a:r>
            <a:r>
              <a:rPr lang="zh-CN" altLang="en-US" b="1" smtClean="0">
                <a:solidFill>
                  <a:schemeClr val="bg1"/>
                </a:solidFill>
                <a:ea typeface="宋体" pitchFamily="2" charset="-122"/>
              </a:rPr>
              <a:t>代码（详见教材</a:t>
            </a:r>
            <a:r>
              <a:rPr lang="en-US" altLang="zh-CN" b="1" smtClean="0">
                <a:solidFill>
                  <a:schemeClr val="bg1"/>
                </a:solidFill>
                <a:ea typeface="宋体" pitchFamily="2" charset="-122"/>
              </a:rPr>
              <a:t>demo3-5</a:t>
            </a:r>
            <a:r>
              <a:rPr lang="zh-CN" altLang="en-US" b="1" smtClean="0">
                <a:solidFill>
                  <a:schemeClr val="bg1"/>
                </a:solidFill>
                <a:ea typeface="宋体" pitchFamily="2" charset="-122"/>
              </a:rPr>
              <a:t>）</a:t>
            </a:r>
            <a:endParaRPr lang="en-US" altLang="zh-CN" b="1" dirty="0">
              <a:solidFill>
                <a:schemeClr val="bg1"/>
              </a:solidFill>
              <a:ea typeface="宋体" pitchFamily="2" charset="-122"/>
            </a:endParaRPr>
          </a:p>
        </p:txBody>
      </p:sp>
      <p:cxnSp>
        <p:nvCxnSpPr>
          <p:cNvPr id="16" name="直接连接符 15"/>
          <p:cNvCxnSpPr/>
          <p:nvPr/>
        </p:nvCxnSpPr>
        <p:spPr bwMode="auto">
          <a:xfrm>
            <a:off x="611560" y="5770528"/>
            <a:ext cx="7920880" cy="0"/>
          </a:xfrm>
          <a:prstGeom prst="line">
            <a:avLst/>
          </a:prstGeom>
          <a:noFill/>
          <a:ln w="28575" cap="flat" cmpd="sng" algn="ctr">
            <a:solidFill>
              <a:srgbClr val="0567A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矩形 16"/>
          <p:cNvSpPr/>
          <p:nvPr/>
        </p:nvSpPr>
        <p:spPr>
          <a:xfrm>
            <a:off x="1126186" y="4509120"/>
            <a:ext cx="2221678" cy="830997"/>
          </a:xfrm>
          <a:prstGeom prst="rect">
            <a:avLst/>
          </a:prstGeom>
        </p:spPr>
        <p:txBody>
          <a:bodyPr wrap="square">
            <a:spAutoFit/>
          </a:bodyPr>
          <a:lstStyle/>
          <a:p>
            <a:r>
              <a:rPr lang="en-US" altLang="zh-CN" sz="1600">
                <a:solidFill>
                  <a:schemeClr val="tx1">
                    <a:lumMod val="65000"/>
                    <a:lumOff val="35000"/>
                  </a:schemeClr>
                </a:solidFill>
                <a:latin typeface="微软雅黑" pitchFamily="34" charset="-122"/>
                <a:ea typeface="微软雅黑" pitchFamily="34" charset="-122"/>
              </a:rPr>
              <a:t>CSS3</a:t>
            </a:r>
            <a:r>
              <a:rPr lang="zh-CN" altLang="zh-CN" sz="1600">
                <a:solidFill>
                  <a:schemeClr val="tx1">
                    <a:lumMod val="65000"/>
                    <a:lumOff val="35000"/>
                  </a:schemeClr>
                </a:solidFill>
                <a:latin typeface="微软雅黑" pitchFamily="34" charset="-122"/>
                <a:ea typeface="微软雅黑" pitchFamily="34" charset="-122"/>
              </a:rPr>
              <a:t>圆角边框的</a:t>
            </a:r>
            <a:r>
              <a:rPr lang="zh-CN" altLang="zh-CN" sz="1600" smtClean="0">
                <a:solidFill>
                  <a:schemeClr val="tx1">
                    <a:lumMod val="65000"/>
                    <a:lumOff val="35000"/>
                  </a:schemeClr>
                </a:solidFill>
                <a:latin typeface="微软雅黑" pitchFamily="34" charset="-122"/>
                <a:ea typeface="微软雅黑" pitchFamily="34" charset="-122"/>
              </a:rPr>
              <a:t>属性可以</a:t>
            </a:r>
            <a:r>
              <a:rPr lang="zh-CN" altLang="zh-CN" sz="1600">
                <a:solidFill>
                  <a:schemeClr val="tx1">
                    <a:lumMod val="65000"/>
                    <a:lumOff val="35000"/>
                  </a:schemeClr>
                </a:solidFill>
                <a:latin typeface="微软雅黑" pitchFamily="34" charset="-122"/>
                <a:ea typeface="微软雅黑" pitchFamily="34" charset="-122"/>
              </a:rPr>
              <a:t>完成很多不同的图形效果</a:t>
            </a:r>
            <a:endParaRPr lang="zh-CN" altLang="en-US" sz="1600">
              <a:solidFill>
                <a:schemeClr val="tx1">
                  <a:lumMod val="65000"/>
                  <a:lumOff val="35000"/>
                </a:schemeClr>
              </a:solidFill>
              <a:latin typeface="微软雅黑" pitchFamily="34" charset="-122"/>
              <a:ea typeface="微软雅黑" pitchFamily="34" charset="-122"/>
            </a:endParaRPr>
          </a:p>
        </p:txBody>
      </p:sp>
      <p:cxnSp>
        <p:nvCxnSpPr>
          <p:cNvPr id="19" name="直接箭头连接符 18"/>
          <p:cNvCxnSpPr/>
          <p:nvPr/>
        </p:nvCxnSpPr>
        <p:spPr bwMode="auto">
          <a:xfrm flipV="1">
            <a:off x="3491880" y="4801507"/>
            <a:ext cx="936104" cy="1"/>
          </a:xfrm>
          <a:prstGeom prst="straightConnector1">
            <a:avLst/>
          </a:prstGeom>
          <a:noFill/>
          <a:ln w="28575"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4077072"/>
            <a:ext cx="2991638" cy="159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标题 1"/>
          <p:cNvSpPr>
            <a:spLocks noChangeArrowheads="1"/>
          </p:cNvSpPr>
          <p:nvPr/>
        </p:nvSpPr>
        <p:spPr bwMode="auto">
          <a:xfrm>
            <a:off x="1635852" y="207508"/>
            <a:ext cx="7544659"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200" b="1" smtClean="0">
                <a:solidFill>
                  <a:srgbClr val="0567A2"/>
                </a:solidFill>
                <a:latin typeface="微软雅黑" pitchFamily="34" charset="-122"/>
                <a:ea typeface="微软雅黑" pitchFamily="34" charset="-122"/>
                <a:sym typeface="宋体" charset="-122"/>
              </a:rPr>
              <a:t>前导</a:t>
            </a:r>
            <a:r>
              <a:rPr lang="zh-CN" altLang="en-US" sz="3200" b="1">
                <a:solidFill>
                  <a:srgbClr val="0567A2"/>
                </a:solidFill>
                <a:latin typeface="微软雅黑" pitchFamily="34" charset="-122"/>
                <a:ea typeface="微软雅黑" pitchFamily="34" charset="-122"/>
                <a:sym typeface="宋体" charset="-122"/>
              </a:rPr>
              <a:t>知识</a:t>
            </a:r>
            <a:r>
              <a:rPr lang="en-US" altLang="zh-CN" sz="3200" b="1">
                <a:solidFill>
                  <a:srgbClr val="0567A2"/>
                </a:solidFill>
                <a:latin typeface="微软雅黑" pitchFamily="34" charset="-122"/>
                <a:ea typeface="微软雅黑" pitchFamily="34" charset="-122"/>
                <a:sym typeface="宋体" charset="-122"/>
              </a:rPr>
              <a:t>-</a:t>
            </a:r>
            <a:r>
              <a:rPr lang="en-US" altLang="zh-CN" sz="3200" b="1">
                <a:solidFill>
                  <a:srgbClr val="0567A2"/>
                </a:solidFill>
                <a:latin typeface="微软雅黑" pitchFamily="34" charset="-122"/>
                <a:ea typeface="微软雅黑" pitchFamily="34" charset="-122"/>
              </a:rPr>
              <a:t>CSS3</a:t>
            </a:r>
            <a:r>
              <a:rPr lang="zh-CN" altLang="zh-CN" sz="3200" b="1">
                <a:solidFill>
                  <a:srgbClr val="0567A2"/>
                </a:solidFill>
                <a:latin typeface="微软雅黑" pitchFamily="34" charset="-122"/>
                <a:ea typeface="微软雅黑" pitchFamily="34" charset="-122"/>
              </a:rPr>
              <a:t>圆角</a:t>
            </a:r>
            <a:r>
              <a:rPr lang="zh-CN" altLang="zh-CN" sz="3200" b="1" smtClean="0">
                <a:solidFill>
                  <a:srgbClr val="0567A2"/>
                </a:solidFill>
                <a:latin typeface="微软雅黑" pitchFamily="34" charset="-122"/>
                <a:ea typeface="微软雅黑" pitchFamily="34" charset="-122"/>
              </a:rPr>
              <a:t>边框</a:t>
            </a:r>
            <a:endParaRPr lang="zh-CN" altLang="zh-CN" sz="3200" b="1">
              <a:solidFill>
                <a:srgbClr val="0567A2"/>
              </a:solidFill>
              <a:latin typeface="微软雅黑" pitchFamily="34" charset="-122"/>
              <a:ea typeface="微软雅黑" pitchFamily="34" charset="-122"/>
            </a:endParaRPr>
          </a:p>
        </p:txBody>
      </p:sp>
    </p:spTree>
    <p:extLst>
      <p:ext uri="{BB962C8B-B14F-4D97-AF65-F5344CB8AC3E}">
        <p14:creationId xmlns:p14="http://schemas.microsoft.com/office/powerpoint/2010/main" val="389516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5122"/>
                                        </p:tgtEl>
                                        <p:attrNameLst>
                                          <p:attrName>style.visibility</p:attrName>
                                        </p:attrNameLst>
                                      </p:cBhvr>
                                      <p:to>
                                        <p:strVal val="visible"/>
                                      </p:to>
                                    </p:set>
                                    <p:animEffect transition="in" filter="wipe(left)">
                                      <p:cBhvr>
                                        <p:cTn id="35" dur="500"/>
                                        <p:tgtEl>
                                          <p:spTgt spid="5122"/>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500" fill="hold"/>
                                        <p:tgtEl>
                                          <p:spTgt spid="16"/>
                                        </p:tgtEl>
                                        <p:attrNameLst>
                                          <p:attrName>ppt_w</p:attrName>
                                        </p:attrNameLst>
                                      </p:cBhvr>
                                      <p:tavLst>
                                        <p:tav tm="0">
                                          <p:val>
                                            <p:fltVal val="0"/>
                                          </p:val>
                                        </p:tav>
                                        <p:tav tm="100000">
                                          <p:val>
                                            <p:strVal val="#ppt_w"/>
                                          </p:val>
                                        </p:tav>
                                      </p:tavLst>
                                    </p:anim>
                                    <p:anim calcmode="lin" valueType="num">
                                      <p:cBhvr>
                                        <p:cTn id="41" dur="500" fill="hold"/>
                                        <p:tgtEl>
                                          <p:spTgt spid="16"/>
                                        </p:tgtEl>
                                        <p:attrNameLst>
                                          <p:attrName>ppt_h</p:attrName>
                                        </p:attrNameLst>
                                      </p:cBhvr>
                                      <p:tavLst>
                                        <p:tav tm="0">
                                          <p:val>
                                            <p:fltVal val="0"/>
                                          </p:val>
                                        </p:tav>
                                        <p:tav tm="100000">
                                          <p:val>
                                            <p:strVal val="#ppt_h"/>
                                          </p:val>
                                        </p:tav>
                                      </p:tavLst>
                                    </p:anim>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4" grpId="1"/>
      <p:bldP spid="15" grpId="0" animBg="1"/>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4294967295"/>
          </p:nvPr>
        </p:nvSpPr>
        <p:spPr bwMode="auto">
          <a:xfrm>
            <a:off x="481013" y="1620838"/>
            <a:ext cx="7691387" cy="58402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742950" lvl="1" indent="-285750" eaLnBrk="0" fontAlgn="base" hangingPunct="0">
              <a:lnSpc>
                <a:spcPct val="170000"/>
              </a:lnSpc>
              <a:spcBef>
                <a:spcPct val="20000"/>
              </a:spcBef>
              <a:spcAft>
                <a:spcPct val="0"/>
              </a:spcAft>
              <a:buChar char="–"/>
              <a:defRPr/>
            </a:pPr>
            <a:r>
              <a:rPr lang="en-US" altLang="zh-CN" sz="1800" kern="0">
                <a:latin typeface="微软雅黑" panose="020B0503020204020204" pitchFamily="34" charset="-122"/>
                <a:ea typeface="微软雅黑" panose="020B0503020204020204" pitchFamily="34" charset="-122"/>
              </a:rPr>
              <a:t>CSS3</a:t>
            </a:r>
            <a:r>
              <a:rPr lang="zh-CN" altLang="zh-CN" sz="1800" kern="0">
                <a:latin typeface="微软雅黑" panose="020B0503020204020204" pitchFamily="34" charset="-122"/>
                <a:ea typeface="微软雅黑" panose="020B0503020204020204" pitchFamily="34" charset="-122"/>
              </a:rPr>
              <a:t>的过渡就是平滑的改变一个元素的</a:t>
            </a:r>
            <a:r>
              <a:rPr lang="en-US" altLang="zh-CN" sz="1800" kern="0">
                <a:latin typeface="微软雅黑" panose="020B0503020204020204" pitchFamily="34" charset="-122"/>
                <a:ea typeface="微软雅黑" panose="020B0503020204020204" pitchFamily="34" charset="-122"/>
              </a:rPr>
              <a:t>CSS</a:t>
            </a:r>
            <a:r>
              <a:rPr lang="zh-CN" altLang="zh-CN" sz="1800" kern="0">
                <a:latin typeface="微软雅黑" panose="020B0503020204020204" pitchFamily="34" charset="-122"/>
                <a:ea typeface="微软雅黑" panose="020B0503020204020204" pitchFamily="34" charset="-122"/>
              </a:rPr>
              <a:t>值，使元素从一个样式逐渐过渡到另一个样式</a:t>
            </a:r>
            <a:r>
              <a:rPr lang="zh-CN" altLang="en-US" sz="1800" kern="0">
                <a:latin typeface="微软雅黑" panose="020B0503020204020204" pitchFamily="34" charset="-122"/>
                <a:ea typeface="微软雅黑" panose="020B0503020204020204" pitchFamily="34" charset="-122"/>
              </a:rPr>
              <a:t>。</a:t>
            </a:r>
          </a:p>
        </p:txBody>
      </p:sp>
      <p:sp>
        <p:nvSpPr>
          <p:cNvPr id="6" name="矩形 5"/>
          <p:cNvSpPr/>
          <p:nvPr/>
        </p:nvSpPr>
        <p:spPr>
          <a:xfrm>
            <a:off x="560388" y="962025"/>
            <a:ext cx="2572820" cy="589072"/>
          </a:xfrm>
          <a:prstGeom prst="rect">
            <a:avLst/>
          </a:prstGeom>
        </p:spPr>
        <p:txBody>
          <a:bodyPr wrap="none">
            <a:spAutoFit/>
          </a:bodyPr>
          <a:lstStyle/>
          <a:p>
            <a:pPr marL="342900" indent="-342900">
              <a:lnSpc>
                <a:spcPct val="150000"/>
              </a:lnSpc>
              <a:spcBef>
                <a:spcPct val="20000"/>
              </a:spcBef>
              <a:buFontTx/>
              <a:buChar char="•"/>
              <a:defRPr/>
            </a:pPr>
            <a:r>
              <a:rPr lang="en-US" altLang="zh-CN" sz="2400" b="1" smtClean="0">
                <a:solidFill>
                  <a:srgbClr val="0567A2"/>
                </a:solidFill>
              </a:rPr>
              <a:t>CSS3 </a:t>
            </a:r>
            <a:r>
              <a:rPr lang="en-US" altLang="zh-CN" sz="2400" b="1">
                <a:solidFill>
                  <a:srgbClr val="0567A2"/>
                </a:solidFill>
              </a:rPr>
              <a:t>transitions</a:t>
            </a:r>
            <a:endParaRPr lang="en-US" altLang="zh-CN" sz="2400" b="1" dirty="0">
              <a:solidFill>
                <a:srgbClr val="0567A2"/>
              </a:solidFill>
            </a:endParaRPr>
          </a:p>
        </p:txBody>
      </p:sp>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757" y="2689300"/>
            <a:ext cx="1724025" cy="170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2636912"/>
            <a:ext cx="1781175"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2757" y="2670244"/>
            <a:ext cx="1847850"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4" y="2651194"/>
            <a:ext cx="1828800" cy="1771650"/>
          </a:xfrm>
          <a:prstGeom prst="rect">
            <a:avLst/>
          </a:prstGeom>
          <a:noFill/>
          <a:ln>
            <a:noFill/>
          </a:ln>
          <a:effectLst>
            <a:reflection stA="0" endPos="65000" dist="508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内容占位符 2"/>
          <p:cNvSpPr txBox="1">
            <a:spLocks/>
          </p:cNvSpPr>
          <p:nvPr/>
        </p:nvSpPr>
        <p:spPr bwMode="auto">
          <a:xfrm>
            <a:off x="395536" y="4429150"/>
            <a:ext cx="7776864" cy="58402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lvl="1">
              <a:lnSpc>
                <a:spcPct val="150000"/>
              </a:lnSpc>
              <a:defRPr/>
            </a:pPr>
            <a:r>
              <a:rPr lang="en-US" altLang="zh-CN" sz="1800" kern="0" smtClean="0">
                <a:latin typeface="微软雅黑" panose="020B0503020204020204" pitchFamily="34" charset="-122"/>
                <a:ea typeface="微软雅黑" panose="020B0503020204020204" pitchFamily="34" charset="-122"/>
              </a:rPr>
              <a:t>CSS3 </a:t>
            </a:r>
            <a:r>
              <a:rPr lang="zh-CN" altLang="zh-CN" sz="1800" kern="0">
                <a:latin typeface="微软雅黑" panose="020B0503020204020204" pitchFamily="34" charset="-122"/>
                <a:ea typeface="微软雅黑" panose="020B0503020204020204" pitchFamily="34" charset="-122"/>
              </a:rPr>
              <a:t>过渡使用</a:t>
            </a:r>
            <a:r>
              <a:rPr lang="en-US" altLang="zh-CN" sz="1800" kern="0">
                <a:latin typeface="微软雅黑" panose="020B0503020204020204" pitchFamily="34" charset="-122"/>
                <a:ea typeface="微软雅黑" panose="020B0503020204020204" pitchFamily="34" charset="-122"/>
              </a:rPr>
              <a:t>transition</a:t>
            </a:r>
            <a:r>
              <a:rPr lang="zh-CN" altLang="zh-CN" sz="1800" kern="0">
                <a:latin typeface="微软雅黑" panose="020B0503020204020204" pitchFamily="34" charset="-122"/>
                <a:ea typeface="微软雅黑" panose="020B0503020204020204" pitchFamily="34" charset="-122"/>
              </a:rPr>
              <a:t>属性来定义，</a:t>
            </a:r>
            <a:r>
              <a:rPr lang="en-US" altLang="zh-CN" sz="1800" kern="0">
                <a:latin typeface="微软雅黑" panose="020B0503020204020204" pitchFamily="34" charset="-122"/>
                <a:ea typeface="微软雅黑" panose="020B0503020204020204" pitchFamily="34" charset="-122"/>
              </a:rPr>
              <a:t>transition</a:t>
            </a:r>
            <a:r>
              <a:rPr lang="zh-CN" altLang="zh-CN" sz="1800" kern="0">
                <a:latin typeface="微软雅黑" panose="020B0503020204020204" pitchFamily="34" charset="-122"/>
                <a:ea typeface="微软雅黑" panose="020B0503020204020204" pitchFamily="34" charset="-122"/>
              </a:rPr>
              <a:t>属性的基本语法如下所示</a:t>
            </a:r>
            <a:r>
              <a:rPr lang="zh-CN" altLang="zh-CN" sz="1800" kern="0" smtClean="0">
                <a:latin typeface="微软雅黑" panose="020B0503020204020204" pitchFamily="34" charset="-122"/>
                <a:ea typeface="微软雅黑" panose="020B0503020204020204" pitchFamily="34" charset="-122"/>
              </a:rPr>
              <a:t>：</a:t>
            </a:r>
            <a:endParaRPr lang="zh-CN" altLang="zh-CN" sz="1800" kern="0">
              <a:latin typeface="微软雅黑" panose="020B0503020204020204" pitchFamily="34" charset="-122"/>
              <a:ea typeface="微软雅黑" panose="020B0503020204020204" pitchFamily="34" charset="-122"/>
            </a:endParaRPr>
          </a:p>
        </p:txBody>
      </p:sp>
      <p:sp>
        <p:nvSpPr>
          <p:cNvPr id="11" name="TextBox 10"/>
          <p:cNvSpPr txBox="1"/>
          <p:nvPr/>
        </p:nvSpPr>
        <p:spPr>
          <a:xfrm>
            <a:off x="1043608" y="5490075"/>
            <a:ext cx="6984776" cy="531213"/>
          </a:xfrm>
          <a:prstGeom prst="rect">
            <a:avLst/>
          </a:prstGeom>
          <a:solidFill>
            <a:schemeClr val="accent5">
              <a:lumMod val="20000"/>
              <a:lumOff val="80000"/>
            </a:schemeClr>
          </a:solidFill>
          <a:ln w="19050">
            <a:noFill/>
          </a:ln>
        </p:spPr>
        <p:txBody>
          <a:bodyPr>
            <a:noAutofit/>
          </a:bodyPr>
          <a:lstStyle/>
          <a:p>
            <a:pPr indent="457200">
              <a:lnSpc>
                <a:spcPct val="150000"/>
              </a:lnSpc>
            </a:pPr>
            <a:r>
              <a:rPr lang="en-US" altLang="zh-CN" sz="1600" smtClean="0"/>
              <a:t>transition</a:t>
            </a:r>
            <a:r>
              <a:rPr lang="en-US" altLang="zh-CN" sz="1600"/>
              <a:t>: property </a:t>
            </a:r>
            <a:r>
              <a:rPr lang="en-US" altLang="zh-CN" sz="1600" smtClean="0"/>
              <a:t> duration  timing-function </a:t>
            </a:r>
            <a:r>
              <a:rPr lang="en-US" altLang="zh-CN" sz="1600"/>
              <a:t>delay;</a:t>
            </a:r>
            <a:endParaRPr lang="zh-CN" altLang="zh-CN" sz="1600"/>
          </a:p>
          <a:p>
            <a:pPr indent="457200">
              <a:lnSpc>
                <a:spcPct val="150000"/>
              </a:lnSpc>
            </a:pPr>
            <a:endParaRPr lang="zh-CN" altLang="zh-CN" sz="1600"/>
          </a:p>
          <a:p>
            <a:pPr indent="457200">
              <a:lnSpc>
                <a:spcPct val="150000"/>
              </a:lnSpc>
            </a:pPr>
            <a:endParaRPr lang="zh-CN" altLang="zh-CN" sz="1600"/>
          </a:p>
        </p:txBody>
      </p:sp>
      <p:sp>
        <p:nvSpPr>
          <p:cNvPr id="7" name="矩形标注 6"/>
          <p:cNvSpPr/>
          <p:nvPr/>
        </p:nvSpPr>
        <p:spPr>
          <a:xfrm>
            <a:off x="3888432" y="2924944"/>
            <a:ext cx="4176464" cy="1152128"/>
          </a:xfrm>
          <a:prstGeom prst="wedgeRectCallout">
            <a:avLst>
              <a:gd name="adj1" fmla="val -61674"/>
              <a:gd name="adj2" fmla="val -18901"/>
            </a:avLst>
          </a:prstGeom>
          <a:ln w="19050">
            <a:solidFill>
              <a:schemeClr val="bg2">
                <a:lumMod val="50000"/>
              </a:schemeClr>
            </a:solidFill>
          </a:ln>
        </p:spPr>
        <p:txBody>
          <a:bodyPr wrap="square" rtlCol="0" anchor="ctr">
            <a:noAutofit/>
          </a:bodyPr>
          <a:lstStyle/>
          <a:p>
            <a:pPr algn="ctr"/>
            <a:endParaRPr lang="zh-CN" altLang="en-US" dirty="0">
              <a:ea typeface="宋体" pitchFamily="2" charset="-122"/>
            </a:endParaRPr>
          </a:p>
        </p:txBody>
      </p:sp>
      <p:sp>
        <p:nvSpPr>
          <p:cNvPr id="9" name="矩形 8"/>
          <p:cNvSpPr/>
          <p:nvPr/>
        </p:nvSpPr>
        <p:spPr>
          <a:xfrm>
            <a:off x="3888432" y="2996952"/>
            <a:ext cx="4572000" cy="923330"/>
          </a:xfrm>
          <a:prstGeom prst="rect">
            <a:avLst/>
          </a:prstGeom>
        </p:spPr>
        <p:txBody>
          <a:bodyPr>
            <a:spAutoFit/>
          </a:bodyPr>
          <a:lstStyle/>
          <a:p>
            <a:r>
              <a:rPr lang="zh-CN" altLang="zh-CN" smtClean="0"/>
              <a:t>要</a:t>
            </a:r>
            <a:r>
              <a:rPr lang="zh-CN" altLang="zh-CN"/>
              <a:t>实现这样的效果，必须规定两项内容：</a:t>
            </a:r>
          </a:p>
          <a:p>
            <a:r>
              <a:rPr lang="zh-CN" altLang="zh-CN"/>
              <a:t>（</a:t>
            </a:r>
            <a:r>
              <a:rPr lang="en-US" altLang="zh-CN"/>
              <a:t>1</a:t>
            </a:r>
            <a:r>
              <a:rPr lang="zh-CN" altLang="zh-CN"/>
              <a:t>）规定应用过渡的</a:t>
            </a:r>
            <a:r>
              <a:rPr lang="en-US" altLang="zh-CN"/>
              <a:t>CSS</a:t>
            </a:r>
            <a:r>
              <a:rPr lang="zh-CN" altLang="zh-CN"/>
              <a:t>属性名称。</a:t>
            </a:r>
          </a:p>
          <a:p>
            <a:r>
              <a:rPr lang="zh-CN" altLang="zh-CN"/>
              <a:t>（</a:t>
            </a:r>
            <a:r>
              <a:rPr lang="en-US" altLang="zh-CN"/>
              <a:t>2</a:t>
            </a:r>
            <a:r>
              <a:rPr lang="zh-CN" altLang="zh-CN"/>
              <a:t>）规定效果的时长。</a:t>
            </a:r>
          </a:p>
        </p:txBody>
      </p:sp>
      <p:grpSp>
        <p:nvGrpSpPr>
          <p:cNvPr id="22" name="组合 21"/>
          <p:cNvGrpSpPr/>
          <p:nvPr/>
        </p:nvGrpSpPr>
        <p:grpSpPr>
          <a:xfrm rot="16200000">
            <a:off x="2750782" y="5466240"/>
            <a:ext cx="216026" cy="894070"/>
            <a:chOff x="4067944" y="3827952"/>
            <a:chExt cx="252028" cy="648072"/>
          </a:xfrm>
        </p:grpSpPr>
        <p:sp>
          <p:nvSpPr>
            <p:cNvPr id="23" name="左中括号 22"/>
            <p:cNvSpPr/>
            <p:nvPr/>
          </p:nvSpPr>
          <p:spPr bwMode="auto">
            <a:xfrm>
              <a:off x="4211960" y="3827952"/>
              <a:ext cx="108012" cy="648072"/>
            </a:xfrm>
            <a:prstGeom prst="leftBracket">
              <a:avLst/>
            </a:prstGeom>
            <a:noFill/>
            <a:ln w="28575" cap="flat" cmpd="sng" algn="ctr">
              <a:solidFill>
                <a:schemeClr val="bg2">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rgbClr val="FF0000"/>
                </a:solidFill>
                <a:effectLst/>
                <a:latin typeface="Arial" pitchFamily="34" charset="0"/>
                <a:ea typeface="宋体" pitchFamily="2" charset="-122"/>
              </a:endParaRPr>
            </a:p>
          </p:txBody>
        </p:sp>
        <p:cxnSp>
          <p:nvCxnSpPr>
            <p:cNvPr id="24" name="直接连接符 23"/>
            <p:cNvCxnSpPr/>
            <p:nvPr/>
          </p:nvCxnSpPr>
          <p:spPr bwMode="auto">
            <a:xfrm>
              <a:off x="4067944" y="4113076"/>
              <a:ext cx="144016" cy="0"/>
            </a:xfrm>
            <a:prstGeom prst="line">
              <a:avLst/>
            </a:prstGeom>
            <a:noFill/>
            <a:ln w="28575" cap="flat" cmpd="sng" algn="ctr">
              <a:solidFill>
                <a:schemeClr val="bg2">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 name="矩形 24"/>
          <p:cNvSpPr/>
          <p:nvPr/>
        </p:nvSpPr>
        <p:spPr>
          <a:xfrm>
            <a:off x="1979712" y="6021288"/>
            <a:ext cx="1440895" cy="523220"/>
          </a:xfrm>
          <a:prstGeom prst="rect">
            <a:avLst/>
          </a:prstGeom>
        </p:spPr>
        <p:txBody>
          <a:bodyPr wrap="square">
            <a:spAutoFit/>
          </a:bodyPr>
          <a:lstStyle/>
          <a:p>
            <a:r>
              <a:rPr lang="zh-CN" altLang="zh-CN" sz="1400" smtClean="0">
                <a:solidFill>
                  <a:srgbClr val="FF0000"/>
                </a:solidFill>
                <a:latin typeface="微软雅黑" panose="020B0503020204020204" pitchFamily="34" charset="-122"/>
                <a:ea typeface="微软雅黑" panose="020B0503020204020204" pitchFamily="34" charset="-122"/>
              </a:rPr>
              <a:t>应用</a:t>
            </a:r>
            <a:r>
              <a:rPr lang="zh-CN" altLang="zh-CN" sz="1400">
                <a:solidFill>
                  <a:srgbClr val="FF0000"/>
                </a:solidFill>
                <a:latin typeface="微软雅黑" panose="020B0503020204020204" pitchFamily="34" charset="-122"/>
                <a:ea typeface="微软雅黑" panose="020B0503020204020204" pitchFamily="34" charset="-122"/>
              </a:rPr>
              <a:t>过渡的</a:t>
            </a:r>
            <a:r>
              <a:rPr lang="en-US" altLang="zh-CN" sz="1400">
                <a:solidFill>
                  <a:srgbClr val="FF0000"/>
                </a:solidFill>
                <a:latin typeface="微软雅黑" panose="020B0503020204020204" pitchFamily="34" charset="-122"/>
                <a:ea typeface="微软雅黑" panose="020B0503020204020204" pitchFamily="34" charset="-122"/>
              </a:rPr>
              <a:t>CSS</a:t>
            </a:r>
            <a:r>
              <a:rPr lang="zh-CN" altLang="zh-CN" sz="1400">
                <a:solidFill>
                  <a:srgbClr val="FF0000"/>
                </a:solidFill>
                <a:latin typeface="微软雅黑" panose="020B0503020204020204" pitchFamily="34" charset="-122"/>
                <a:ea typeface="微软雅黑" panose="020B0503020204020204" pitchFamily="34" charset="-122"/>
              </a:rPr>
              <a:t>属性的名称</a:t>
            </a:r>
          </a:p>
        </p:txBody>
      </p:sp>
      <p:grpSp>
        <p:nvGrpSpPr>
          <p:cNvPr id="26" name="组合 25"/>
          <p:cNvGrpSpPr/>
          <p:nvPr/>
        </p:nvGrpSpPr>
        <p:grpSpPr>
          <a:xfrm rot="16200000">
            <a:off x="3510824" y="5536179"/>
            <a:ext cx="216023" cy="754200"/>
            <a:chOff x="4067944" y="3789040"/>
            <a:chExt cx="252028" cy="648072"/>
          </a:xfrm>
        </p:grpSpPr>
        <p:sp>
          <p:nvSpPr>
            <p:cNvPr id="27" name="左中括号 26"/>
            <p:cNvSpPr/>
            <p:nvPr/>
          </p:nvSpPr>
          <p:spPr bwMode="auto">
            <a:xfrm>
              <a:off x="4211960" y="3789040"/>
              <a:ext cx="108012" cy="648072"/>
            </a:xfrm>
            <a:prstGeom prst="leftBracket">
              <a:avLst/>
            </a:prstGeom>
            <a:noFill/>
            <a:ln w="28575" cap="flat" cmpd="sng" algn="ctr">
              <a:solidFill>
                <a:schemeClr val="bg2">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rgbClr val="FF0000"/>
                </a:solidFill>
                <a:effectLst/>
                <a:latin typeface="Arial" pitchFamily="34" charset="0"/>
                <a:ea typeface="宋体" pitchFamily="2" charset="-122"/>
              </a:endParaRPr>
            </a:p>
          </p:txBody>
        </p:sp>
        <p:cxnSp>
          <p:nvCxnSpPr>
            <p:cNvPr id="28" name="直接连接符 27"/>
            <p:cNvCxnSpPr/>
            <p:nvPr/>
          </p:nvCxnSpPr>
          <p:spPr bwMode="auto">
            <a:xfrm>
              <a:off x="4067944" y="4113076"/>
              <a:ext cx="144016" cy="0"/>
            </a:xfrm>
            <a:prstGeom prst="line">
              <a:avLst/>
            </a:prstGeom>
            <a:noFill/>
            <a:ln w="28575" cap="flat" cmpd="sng" algn="ctr">
              <a:solidFill>
                <a:schemeClr val="bg2">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9" name="矩形 28"/>
          <p:cNvSpPr/>
          <p:nvPr/>
        </p:nvSpPr>
        <p:spPr>
          <a:xfrm>
            <a:off x="3203848" y="6002124"/>
            <a:ext cx="1239214" cy="523220"/>
          </a:xfrm>
          <a:prstGeom prst="rect">
            <a:avLst/>
          </a:prstGeom>
        </p:spPr>
        <p:txBody>
          <a:bodyPr wrap="square">
            <a:spAutoFit/>
          </a:bodyPr>
          <a:lstStyle/>
          <a:p>
            <a:r>
              <a:rPr lang="zh-CN" altLang="zh-CN" sz="1400" smtClean="0">
                <a:solidFill>
                  <a:srgbClr val="FF0000"/>
                </a:solidFill>
                <a:latin typeface="微软雅黑" panose="020B0503020204020204" pitchFamily="34" charset="-122"/>
                <a:ea typeface="微软雅黑" panose="020B0503020204020204" pitchFamily="34" charset="-122"/>
              </a:rPr>
              <a:t>过渡</a:t>
            </a:r>
            <a:r>
              <a:rPr lang="zh-CN" altLang="zh-CN" sz="1400">
                <a:solidFill>
                  <a:srgbClr val="FF0000"/>
                </a:solidFill>
                <a:latin typeface="微软雅黑" panose="020B0503020204020204" pitchFamily="34" charset="-122"/>
                <a:ea typeface="微软雅黑" panose="020B0503020204020204" pitchFamily="34" charset="-122"/>
              </a:rPr>
              <a:t>效果花费的时间</a:t>
            </a:r>
          </a:p>
        </p:txBody>
      </p:sp>
      <p:grpSp>
        <p:nvGrpSpPr>
          <p:cNvPr id="30" name="组合 29"/>
          <p:cNvGrpSpPr/>
          <p:nvPr/>
        </p:nvGrpSpPr>
        <p:grpSpPr>
          <a:xfrm rot="16200000">
            <a:off x="4615703" y="5257499"/>
            <a:ext cx="216023" cy="1311540"/>
            <a:chOff x="4067944" y="3789040"/>
            <a:chExt cx="252028" cy="648072"/>
          </a:xfrm>
        </p:grpSpPr>
        <p:sp>
          <p:nvSpPr>
            <p:cNvPr id="31" name="左中括号 30"/>
            <p:cNvSpPr/>
            <p:nvPr/>
          </p:nvSpPr>
          <p:spPr bwMode="auto">
            <a:xfrm>
              <a:off x="4211960" y="3789040"/>
              <a:ext cx="108012" cy="648072"/>
            </a:xfrm>
            <a:prstGeom prst="leftBracket">
              <a:avLst/>
            </a:prstGeom>
            <a:noFill/>
            <a:ln w="28575" cap="flat" cmpd="sng" algn="ctr">
              <a:solidFill>
                <a:schemeClr val="bg2">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rgbClr val="FF0000"/>
                </a:solidFill>
                <a:effectLst/>
                <a:latin typeface="Arial" pitchFamily="34" charset="0"/>
                <a:ea typeface="宋体" pitchFamily="2" charset="-122"/>
              </a:endParaRPr>
            </a:p>
          </p:txBody>
        </p:sp>
        <p:cxnSp>
          <p:nvCxnSpPr>
            <p:cNvPr id="32" name="直接连接符 31"/>
            <p:cNvCxnSpPr/>
            <p:nvPr/>
          </p:nvCxnSpPr>
          <p:spPr bwMode="auto">
            <a:xfrm>
              <a:off x="4067944" y="4113076"/>
              <a:ext cx="144016" cy="0"/>
            </a:xfrm>
            <a:prstGeom prst="line">
              <a:avLst/>
            </a:prstGeom>
            <a:noFill/>
            <a:ln w="28575" cap="flat" cmpd="sng" algn="ctr">
              <a:solidFill>
                <a:schemeClr val="bg2">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3" name="矩形 32"/>
          <p:cNvSpPr/>
          <p:nvPr/>
        </p:nvSpPr>
        <p:spPr>
          <a:xfrm>
            <a:off x="4244758" y="6001543"/>
            <a:ext cx="1407362" cy="523220"/>
          </a:xfrm>
          <a:prstGeom prst="rect">
            <a:avLst/>
          </a:prstGeom>
        </p:spPr>
        <p:txBody>
          <a:bodyPr wrap="square">
            <a:spAutoFit/>
          </a:bodyPr>
          <a:lstStyle/>
          <a:p>
            <a:r>
              <a:rPr lang="zh-CN" altLang="zh-CN" sz="1400" smtClean="0">
                <a:solidFill>
                  <a:srgbClr val="FF0000"/>
                </a:solidFill>
                <a:latin typeface="微软雅黑" panose="020B0503020204020204" pitchFamily="34" charset="-122"/>
                <a:ea typeface="微软雅黑" panose="020B0503020204020204" pitchFamily="34" charset="-122"/>
              </a:rPr>
              <a:t>过渡</a:t>
            </a:r>
            <a:r>
              <a:rPr lang="zh-CN" altLang="zh-CN" sz="1400">
                <a:solidFill>
                  <a:srgbClr val="FF0000"/>
                </a:solidFill>
                <a:latin typeface="微软雅黑" panose="020B0503020204020204" pitchFamily="34" charset="-122"/>
                <a:ea typeface="微软雅黑" panose="020B0503020204020204" pitchFamily="34" charset="-122"/>
              </a:rPr>
              <a:t>效果的时间曲线</a:t>
            </a:r>
          </a:p>
        </p:txBody>
      </p:sp>
      <p:grpSp>
        <p:nvGrpSpPr>
          <p:cNvPr id="34" name="组合 33"/>
          <p:cNvGrpSpPr/>
          <p:nvPr/>
        </p:nvGrpSpPr>
        <p:grpSpPr>
          <a:xfrm rot="16200000">
            <a:off x="5580613" y="5625240"/>
            <a:ext cx="216034" cy="576068"/>
            <a:chOff x="4067944" y="3754427"/>
            <a:chExt cx="252032" cy="648072"/>
          </a:xfrm>
        </p:grpSpPr>
        <p:sp>
          <p:nvSpPr>
            <p:cNvPr id="35" name="左中括号 34"/>
            <p:cNvSpPr/>
            <p:nvPr/>
          </p:nvSpPr>
          <p:spPr bwMode="auto">
            <a:xfrm>
              <a:off x="4211964" y="3754427"/>
              <a:ext cx="108012" cy="648072"/>
            </a:xfrm>
            <a:prstGeom prst="leftBracket">
              <a:avLst/>
            </a:prstGeom>
            <a:noFill/>
            <a:ln w="28575" cap="flat" cmpd="sng" algn="ctr">
              <a:solidFill>
                <a:schemeClr val="bg2">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rgbClr val="FF0000"/>
                </a:solidFill>
                <a:effectLst/>
                <a:latin typeface="Arial" pitchFamily="34" charset="0"/>
                <a:ea typeface="宋体" pitchFamily="2" charset="-122"/>
              </a:endParaRPr>
            </a:p>
          </p:txBody>
        </p:sp>
        <p:cxnSp>
          <p:nvCxnSpPr>
            <p:cNvPr id="36" name="直接连接符 35"/>
            <p:cNvCxnSpPr/>
            <p:nvPr/>
          </p:nvCxnSpPr>
          <p:spPr bwMode="auto">
            <a:xfrm>
              <a:off x="4067944" y="4113076"/>
              <a:ext cx="144016" cy="0"/>
            </a:xfrm>
            <a:prstGeom prst="line">
              <a:avLst/>
            </a:prstGeom>
            <a:noFill/>
            <a:ln w="28575" cap="flat" cmpd="sng" algn="ctr">
              <a:solidFill>
                <a:schemeClr val="bg2">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7" name="矩形 36"/>
          <p:cNvSpPr/>
          <p:nvPr/>
        </p:nvSpPr>
        <p:spPr>
          <a:xfrm>
            <a:off x="5364088" y="6001543"/>
            <a:ext cx="1552230" cy="523220"/>
          </a:xfrm>
          <a:prstGeom prst="rect">
            <a:avLst/>
          </a:prstGeom>
        </p:spPr>
        <p:txBody>
          <a:bodyPr wrap="square">
            <a:spAutoFit/>
          </a:bodyPr>
          <a:lstStyle/>
          <a:p>
            <a:r>
              <a:rPr lang="zh-CN" altLang="zh-CN" sz="1400" smtClean="0">
                <a:solidFill>
                  <a:srgbClr val="FF0000"/>
                </a:solidFill>
                <a:latin typeface="微软雅黑" panose="020B0503020204020204" pitchFamily="34" charset="-122"/>
                <a:ea typeface="微软雅黑" panose="020B0503020204020204" pitchFamily="34" charset="-122"/>
              </a:rPr>
              <a:t>效果</a:t>
            </a:r>
            <a:r>
              <a:rPr lang="zh-CN" altLang="zh-CN" sz="1400">
                <a:solidFill>
                  <a:srgbClr val="FF0000"/>
                </a:solidFill>
                <a:latin typeface="微软雅黑" panose="020B0503020204020204" pitchFamily="34" charset="-122"/>
                <a:ea typeface="微软雅黑" panose="020B0503020204020204" pitchFamily="34" charset="-122"/>
              </a:rPr>
              <a:t>开始之前需要等待的时间</a:t>
            </a:r>
          </a:p>
        </p:txBody>
      </p:sp>
      <p:sp>
        <p:nvSpPr>
          <p:cNvPr id="38" name="标题 1"/>
          <p:cNvSpPr>
            <a:spLocks noChangeArrowheads="1"/>
          </p:cNvSpPr>
          <p:nvPr/>
        </p:nvSpPr>
        <p:spPr bwMode="auto">
          <a:xfrm>
            <a:off x="1635852" y="190730"/>
            <a:ext cx="7544659"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前导</a:t>
            </a:r>
            <a:r>
              <a:rPr lang="zh-CN" altLang="en-US" sz="3600" b="1">
                <a:solidFill>
                  <a:srgbClr val="0567A2"/>
                </a:solidFill>
                <a:latin typeface="微软雅黑" pitchFamily="34" charset="-122"/>
                <a:ea typeface="微软雅黑" pitchFamily="34" charset="-122"/>
                <a:sym typeface="宋体" charset="-122"/>
              </a:rPr>
              <a:t>知识</a:t>
            </a:r>
            <a:r>
              <a:rPr lang="en-US" altLang="zh-CN" sz="3600" b="1">
                <a:solidFill>
                  <a:srgbClr val="0567A2"/>
                </a:solidFill>
                <a:latin typeface="微软雅黑" pitchFamily="34" charset="-122"/>
                <a:ea typeface="微软雅黑" pitchFamily="34" charset="-122"/>
                <a:sym typeface="宋体" charset="-122"/>
              </a:rPr>
              <a:t>-</a:t>
            </a:r>
            <a:r>
              <a:rPr lang="en-US" altLang="zh-CN" sz="3600" b="1">
                <a:solidFill>
                  <a:srgbClr val="0567A2"/>
                </a:solidFill>
                <a:latin typeface="微软雅黑" pitchFamily="34" charset="-122"/>
                <a:ea typeface="微软雅黑" pitchFamily="34" charset="-122"/>
              </a:rPr>
              <a:t>CSS3 </a:t>
            </a:r>
            <a:r>
              <a:rPr lang="zh-CN" altLang="zh-CN" sz="3600" b="1" smtClean="0">
                <a:solidFill>
                  <a:srgbClr val="0567A2"/>
                </a:solidFill>
                <a:latin typeface="微软雅黑" pitchFamily="34" charset="-122"/>
                <a:ea typeface="微软雅黑" pitchFamily="34" charset="-122"/>
              </a:rPr>
              <a:t>过渡</a:t>
            </a:r>
            <a:endParaRPr lang="zh-CN" altLang="zh-CN" sz="3600" b="1">
              <a:solidFill>
                <a:srgbClr val="0567A2"/>
              </a:solidFill>
              <a:latin typeface="微软雅黑" pitchFamily="34" charset="-122"/>
              <a:ea typeface="微软雅黑" pitchFamily="34" charset="-122"/>
            </a:endParaRPr>
          </a:p>
        </p:txBody>
      </p:sp>
    </p:spTree>
    <p:extLst>
      <p:ext uri="{BB962C8B-B14F-4D97-AF65-F5344CB8AC3E}">
        <p14:creationId xmlns:p14="http://schemas.microsoft.com/office/powerpoint/2010/main" val="81947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000"/>
                                        <p:tgtEl>
                                          <p:spTgt spid="19"/>
                                        </p:tgtEl>
                                      </p:cBhvr>
                                    </p:animEffect>
                                  </p:childTnLst>
                                </p:cTn>
                              </p:par>
                              <p:par>
                                <p:cTn id="16" presetID="10" presetClass="exit" presetSubtype="0" fill="hold" nodeType="withEffect">
                                  <p:stCondLst>
                                    <p:cond delay="0"/>
                                  </p:stCondLst>
                                  <p:childTnLst>
                                    <p:animEffect transition="out" filter="fade">
                                      <p:cBhvr>
                                        <p:cTn id="17" dur="500"/>
                                        <p:tgtEl>
                                          <p:spTgt spid="19"/>
                                        </p:tgtEl>
                                      </p:cBhvr>
                                    </p:animEffect>
                                    <p:set>
                                      <p:cBhvr>
                                        <p:cTn id="18" dur="1" fill="hold">
                                          <p:stCondLst>
                                            <p:cond delay="499"/>
                                          </p:stCondLst>
                                        </p:cTn>
                                        <p:tgtEl>
                                          <p:spTgt spid="19"/>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3000"/>
                                        <p:tgtEl>
                                          <p:spTgt spid="20"/>
                                        </p:tgtEl>
                                      </p:cBhvr>
                                    </p:animEffect>
                                  </p:childTnLst>
                                </p:cTn>
                              </p:par>
                              <p:par>
                                <p:cTn id="22" presetID="10" presetClass="exit" presetSubtype="0" fill="hold" nodeType="with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0-#ppt_w/2"/>
                                          </p:val>
                                        </p:tav>
                                        <p:tav tm="100000">
                                          <p:val>
                                            <p:strVal val="#ppt_x"/>
                                          </p:val>
                                        </p:tav>
                                      </p:tavLst>
                                    </p:anim>
                                    <p:anim calcmode="lin" valueType="num">
                                      <p:cBhvr additive="base">
                                        <p:cTn id="46" dur="500" fill="hold"/>
                                        <p:tgtEl>
                                          <p:spTgt spid="11"/>
                                        </p:tgtEl>
                                        <p:attrNameLst>
                                          <p:attrName>ppt_y</p:attrName>
                                        </p:attrNameLst>
                                      </p:cBhvr>
                                      <p:tavLst>
                                        <p:tav tm="0">
                                          <p:val>
                                            <p:strVal val="#ppt_y"/>
                                          </p:val>
                                        </p:tav>
                                        <p:tav tm="100000">
                                          <p:val>
                                            <p:strVal val="#ppt_y"/>
                                          </p:val>
                                        </p:tav>
                                      </p:tavLst>
                                    </p:anim>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5"/>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22"/>
                                        </p:tgtEl>
                                        <p:attrNameLst>
                                          <p:attrName>style.visibility</p:attrName>
                                        </p:attrNameLst>
                                      </p:cBhvr>
                                      <p:to>
                                        <p:strVal val="hidden"/>
                                      </p:to>
                                    </p:set>
                                  </p:childTnLst>
                                </p:cTn>
                              </p:par>
                            </p:childTnLst>
                          </p:cTn>
                        </p:par>
                        <p:par>
                          <p:cTn id="60" fill="hold">
                            <p:stCondLst>
                              <p:cond delay="0"/>
                            </p:stCondLst>
                            <p:childTnLst>
                              <p:par>
                                <p:cTn id="61" presetID="22" presetClass="entr" presetSubtype="8" fill="hold"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left)">
                                      <p:cBhvr>
                                        <p:cTn id="63" dur="500"/>
                                        <p:tgtEl>
                                          <p:spTgt spid="26"/>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left)">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9"/>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26"/>
                                        </p:tgtEl>
                                        <p:attrNameLst>
                                          <p:attrName>style.visibility</p:attrName>
                                        </p:attrNameLst>
                                      </p:cBhvr>
                                      <p:to>
                                        <p:strVal val="hidden"/>
                                      </p:to>
                                    </p:set>
                                  </p:childTnLst>
                                </p:cTn>
                              </p:par>
                            </p:childTnLst>
                          </p:cTn>
                        </p:par>
                        <p:par>
                          <p:cTn id="73" fill="hold">
                            <p:stCondLst>
                              <p:cond delay="0"/>
                            </p:stCondLst>
                            <p:childTnLst>
                              <p:par>
                                <p:cTn id="74" presetID="22" presetClass="entr" presetSubtype="8" fill="hold" nodeType="after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wipe(left)">
                                      <p:cBhvr>
                                        <p:cTn id="76" dur="500"/>
                                        <p:tgtEl>
                                          <p:spTgt spid="30"/>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left)">
                                      <p:cBhvr>
                                        <p:cTn id="79" dur="500"/>
                                        <p:tgtEl>
                                          <p:spTgt spid="33"/>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33"/>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30"/>
                                        </p:tgtEl>
                                        <p:attrNameLst>
                                          <p:attrName>style.visibility</p:attrName>
                                        </p:attrNameLst>
                                      </p:cBhvr>
                                      <p:to>
                                        <p:strVal val="hidden"/>
                                      </p:to>
                                    </p:set>
                                  </p:childTnLst>
                                </p:cTn>
                              </p:par>
                            </p:childTnLst>
                          </p:cTn>
                        </p:par>
                        <p:par>
                          <p:cTn id="86" fill="hold">
                            <p:stCondLst>
                              <p:cond delay="0"/>
                            </p:stCondLst>
                            <p:childTnLst>
                              <p:par>
                                <p:cTn id="87" presetID="22" presetClass="entr" presetSubtype="8" fill="hold" nodeType="after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left)">
                                      <p:cBhvr>
                                        <p:cTn id="89" dur="500"/>
                                        <p:tgtEl>
                                          <p:spTgt spid="34"/>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wipe(left)">
                                      <p:cBhvr>
                                        <p:cTn id="92" dur="500"/>
                                        <p:tgtEl>
                                          <p:spTgt spid="37"/>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37"/>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7" grpId="0" animBg="1"/>
      <p:bldP spid="9" grpId="0"/>
      <p:bldP spid="25" grpId="0"/>
      <p:bldP spid="25" grpId="1"/>
      <p:bldP spid="29" grpId="0"/>
      <p:bldP spid="29" grpId="1"/>
      <p:bldP spid="33" grpId="0"/>
      <p:bldP spid="33" grpId="1"/>
      <p:bldP spid="37" grpId="0"/>
      <p:bldP spid="3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内容占位符 2"/>
          <p:cNvSpPr txBox="1">
            <a:spLocks/>
          </p:cNvSpPr>
          <p:nvPr/>
        </p:nvSpPr>
        <p:spPr bwMode="auto">
          <a:xfrm>
            <a:off x="52784" y="1620838"/>
            <a:ext cx="7975600" cy="270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1714500" lvl="3" indent="-342900" eaLnBrk="0" fontAlgn="base" hangingPunct="0">
              <a:lnSpc>
                <a:spcPct val="150000"/>
              </a:lnSpc>
              <a:spcBef>
                <a:spcPct val="20000"/>
              </a:spcBef>
              <a:spcAft>
                <a:spcPct val="0"/>
              </a:spcAft>
              <a:buFont typeface="Wingdings" panose="05000000000000000000" pitchFamily="2" charset="2"/>
              <a:buChar char="n"/>
              <a:defRPr/>
            </a:pPr>
            <a:r>
              <a:rPr lang="zh-CN" altLang="zh-CN" sz="2000" smtClean="0">
                <a:latin typeface="微软雅黑" panose="020B0503020204020204" pitchFamily="34" charset="-122"/>
                <a:ea typeface="微软雅黑" panose="020B0503020204020204" pitchFamily="34" charset="-122"/>
              </a:rPr>
              <a:t>请</a:t>
            </a:r>
            <a:r>
              <a:rPr lang="zh-CN" altLang="zh-CN" sz="2000">
                <a:latin typeface="微软雅黑" panose="020B0503020204020204" pitchFamily="34" charset="-122"/>
                <a:ea typeface="微软雅黑" panose="020B0503020204020204" pitchFamily="34" charset="-122"/>
              </a:rPr>
              <a:t>简要概括什么是</a:t>
            </a:r>
            <a:r>
              <a:rPr lang="en-US" altLang="zh-CN" sz="2000">
                <a:latin typeface="微软雅黑" panose="020B0503020204020204" pitchFamily="34" charset="-122"/>
                <a:ea typeface="微软雅黑" panose="020B0503020204020204" pitchFamily="34" charset="-122"/>
              </a:rPr>
              <a:t>CSS</a:t>
            </a:r>
            <a:r>
              <a:rPr lang="zh-CN" altLang="zh-CN" sz="2000">
                <a:latin typeface="微软雅黑" panose="020B0503020204020204" pitchFamily="34" charset="-122"/>
                <a:ea typeface="微软雅黑" panose="020B0503020204020204" pitchFamily="34" charset="-122"/>
              </a:rPr>
              <a:t>的层叠性、继承性和重要性</a:t>
            </a:r>
            <a:r>
              <a:rPr lang="zh-CN" altLang="en-US" sz="2000">
                <a:latin typeface="微软雅黑" panose="020B0503020204020204" pitchFamily="34" charset="-122"/>
                <a:ea typeface="微软雅黑" panose="020B0503020204020204" pitchFamily="34" charset="-122"/>
              </a:rPr>
              <a:t>。</a:t>
            </a:r>
            <a:endParaRPr lang="zh-CN" altLang="zh-CN" sz="2000">
              <a:latin typeface="微软雅黑" panose="020B0503020204020204" pitchFamily="34" charset="-122"/>
              <a:ea typeface="微软雅黑" panose="020B0503020204020204" pitchFamily="34" charset="-122"/>
            </a:endParaRPr>
          </a:p>
          <a:p>
            <a:pPr marL="1714500" lvl="3" indent="-342900" eaLnBrk="0" fontAlgn="base" hangingPunct="0">
              <a:lnSpc>
                <a:spcPct val="150000"/>
              </a:lnSpc>
              <a:spcBef>
                <a:spcPct val="20000"/>
              </a:spcBef>
              <a:spcAft>
                <a:spcPct val="0"/>
              </a:spcAft>
              <a:buFont typeface="Wingdings" panose="05000000000000000000" pitchFamily="2" charset="2"/>
              <a:buChar char="n"/>
              <a:defRPr/>
            </a:pPr>
            <a:r>
              <a:rPr lang="zh-CN" altLang="zh-CN" sz="2000">
                <a:latin typeface="微软雅黑" panose="020B0503020204020204" pitchFamily="34" charset="-122"/>
                <a:ea typeface="微软雅黑" panose="020B0503020204020204" pitchFamily="34" charset="-122"/>
              </a:rPr>
              <a:t>请简述什么是</a:t>
            </a:r>
            <a:r>
              <a:rPr lang="en-US" altLang="zh-CN" sz="2000">
                <a:latin typeface="微软雅黑" panose="020B0503020204020204" pitchFamily="34" charset="-122"/>
                <a:ea typeface="微软雅黑" panose="020B0503020204020204" pitchFamily="34" charset="-122"/>
              </a:rPr>
              <a:t>CSS</a:t>
            </a:r>
            <a:r>
              <a:rPr lang="zh-CN" altLang="zh-CN" sz="2000">
                <a:latin typeface="微软雅黑" panose="020B0503020204020204" pitchFamily="34" charset="-122"/>
                <a:ea typeface="微软雅黑" panose="020B0503020204020204" pitchFamily="34" charset="-122"/>
              </a:rPr>
              <a:t>的优先级，并做出总结</a:t>
            </a:r>
            <a:r>
              <a:rPr lang="zh-CN" altLang="zh-CN" sz="2000" smtClean="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eaLnBrk="0" fontAlgn="base" hangingPunct="0">
              <a:lnSpc>
                <a:spcPct val="150000"/>
              </a:lnSpc>
              <a:spcBef>
                <a:spcPct val="20000"/>
              </a:spcBef>
              <a:spcAft>
                <a:spcPct val="0"/>
              </a:spcAft>
              <a:buFontTx/>
              <a:buChar char="–"/>
            </a:pPr>
            <a:endParaRPr lang="en-US" altLang="zh-CN" sz="2400" dirty="0">
              <a:solidFill>
                <a:prstClr val="black"/>
              </a:solidFill>
            </a:endParaRPr>
          </a:p>
        </p:txBody>
      </p:sp>
      <p:pic>
        <p:nvPicPr>
          <p:cNvPr id="4" name="Picture 6" descr="E:\设计支持\模板设计\TW.png"/>
          <p:cNvPicPr>
            <a:picLocks noChangeAspect="1" noChangeArrowheads="1"/>
          </p:cNvPicPr>
          <p:nvPr/>
        </p:nvPicPr>
        <p:blipFill>
          <a:blip r:embed="rId2"/>
          <a:srcRect/>
          <a:stretch>
            <a:fillRect/>
          </a:stretch>
        </p:blipFill>
        <p:spPr bwMode="auto">
          <a:xfrm>
            <a:off x="527383" y="1178571"/>
            <a:ext cx="463239" cy="430730"/>
          </a:xfrm>
          <a:prstGeom prst="rect">
            <a:avLst/>
          </a:prstGeom>
          <a:noFill/>
        </p:spPr>
      </p:pic>
      <p:sp>
        <p:nvSpPr>
          <p:cNvPr id="5" name="TextBox 4"/>
          <p:cNvSpPr txBox="1"/>
          <p:nvPr/>
        </p:nvSpPr>
        <p:spPr>
          <a:xfrm>
            <a:off x="785301" y="1180673"/>
            <a:ext cx="700834" cy="400110"/>
          </a:xfrm>
          <a:prstGeom prst="rect">
            <a:avLst/>
          </a:prstGeom>
          <a:noFill/>
          <a:effectLst>
            <a:outerShdw blurRad="25400" dist="12700" dir="5400000" algn="t" rotWithShape="0">
              <a:prstClr val="black">
                <a:alpha val="40000"/>
              </a:prstClr>
            </a:outerShdw>
          </a:effectLst>
        </p:spPr>
        <p:txBody>
          <a:bodyPr wrap="none" rtlCol="0">
            <a:spAutoFit/>
          </a:bodyPr>
          <a:lstStyle/>
          <a:p>
            <a:r>
              <a:rPr lang="zh-CN" altLang="en-US" sz="2000" b="1" dirty="0" smtClean="0">
                <a:solidFill>
                  <a:schemeClr val="tx1"/>
                </a:solidFill>
                <a:latin typeface="黑体" pitchFamily="49" charset="-122"/>
                <a:ea typeface="黑体" pitchFamily="49" charset="-122"/>
              </a:rPr>
              <a:t>提问</a:t>
            </a:r>
            <a:endParaRPr lang="zh-CN" altLang="en-US" sz="2000" b="1" dirty="0">
              <a:solidFill>
                <a:schemeClr val="tx1"/>
              </a:solidFill>
              <a:latin typeface="黑体" pitchFamily="49" charset="-122"/>
              <a:ea typeface="黑体" pitchFamily="49" charset="-122"/>
            </a:endParaRPr>
          </a:p>
        </p:txBody>
      </p:sp>
      <p:sp>
        <p:nvSpPr>
          <p:cNvPr id="2" name="圆角矩形 1"/>
          <p:cNvSpPr/>
          <p:nvPr/>
        </p:nvSpPr>
        <p:spPr>
          <a:xfrm>
            <a:off x="1259632" y="2117680"/>
            <a:ext cx="6480720" cy="2247424"/>
          </a:xfrm>
          <a:prstGeom prst="roundRect">
            <a:avLst/>
          </a:prstGeom>
          <a:solidFill>
            <a:schemeClr val="bg1"/>
          </a:solidFill>
          <a:ln w="19050">
            <a:solidFill>
              <a:schemeClr val="bg2">
                <a:lumMod val="50000"/>
              </a:schemeClr>
            </a:solidFill>
          </a:ln>
        </p:spPr>
        <p:txBody>
          <a:bodyPr wrap="square" rtlCol="0" anchor="ctr">
            <a:spAutoFit/>
          </a:bodyPr>
          <a:lstStyle/>
          <a:p>
            <a:r>
              <a:rPr lang="zh-CN" altLang="zh-CN"/>
              <a:t>（</a:t>
            </a:r>
            <a:r>
              <a:rPr lang="en-US" altLang="zh-CN"/>
              <a:t>1</a:t>
            </a:r>
            <a:r>
              <a:rPr lang="zh-CN" altLang="zh-CN"/>
              <a:t>）</a:t>
            </a:r>
            <a:r>
              <a:rPr lang="en-US" altLang="zh-CN"/>
              <a:t>CSS</a:t>
            </a:r>
            <a:r>
              <a:rPr lang="zh-CN" altLang="zh-CN"/>
              <a:t>层叠性是指当有相同权重的样式存在时，会根据这些</a:t>
            </a:r>
            <a:r>
              <a:rPr lang="en-US" altLang="zh-CN"/>
              <a:t>CSS</a:t>
            </a:r>
            <a:r>
              <a:rPr lang="zh-CN" altLang="zh-CN"/>
              <a:t>样式的前后顺序来决定，处于最后面的</a:t>
            </a:r>
            <a:r>
              <a:rPr lang="en-US" altLang="zh-CN"/>
              <a:t>CSS</a:t>
            </a:r>
            <a:r>
              <a:rPr lang="zh-CN" altLang="zh-CN"/>
              <a:t>样式会被应用。</a:t>
            </a:r>
          </a:p>
          <a:p>
            <a:r>
              <a:rPr lang="zh-CN" altLang="zh-CN"/>
              <a:t>（</a:t>
            </a:r>
            <a:r>
              <a:rPr lang="en-US" altLang="zh-CN"/>
              <a:t>2</a:t>
            </a:r>
            <a:r>
              <a:rPr lang="zh-CN" altLang="zh-CN"/>
              <a:t>）</a:t>
            </a:r>
            <a:r>
              <a:rPr lang="en-US" altLang="zh-CN"/>
              <a:t>CSS</a:t>
            </a:r>
            <a:r>
              <a:rPr lang="zh-CN" altLang="zh-CN"/>
              <a:t>的继承性是指具有继承性的</a:t>
            </a:r>
            <a:r>
              <a:rPr lang="en-US" altLang="zh-CN"/>
              <a:t>CSS</a:t>
            </a:r>
            <a:r>
              <a:rPr lang="zh-CN" altLang="zh-CN"/>
              <a:t>样式可以被应用于某个特定</a:t>
            </a:r>
            <a:r>
              <a:rPr lang="en-US" altLang="zh-CN"/>
              <a:t>HTML</a:t>
            </a:r>
            <a:r>
              <a:rPr lang="zh-CN" altLang="zh-CN"/>
              <a:t>标签及其后代。</a:t>
            </a:r>
          </a:p>
          <a:p>
            <a:r>
              <a:rPr lang="zh-CN" altLang="zh-CN"/>
              <a:t>（</a:t>
            </a:r>
            <a:r>
              <a:rPr lang="en-US" altLang="zh-CN"/>
              <a:t>3</a:t>
            </a:r>
            <a:r>
              <a:rPr lang="zh-CN" altLang="zh-CN"/>
              <a:t>）</a:t>
            </a:r>
            <a:r>
              <a:rPr lang="en-US" altLang="zh-CN"/>
              <a:t>CSS</a:t>
            </a:r>
            <a:r>
              <a:rPr lang="zh-CN" altLang="zh-CN"/>
              <a:t>重要性是指在同一组属性设置中标有“</a:t>
            </a:r>
            <a:r>
              <a:rPr lang="en-US" altLang="zh-CN"/>
              <a:t>!important</a:t>
            </a:r>
            <a:r>
              <a:rPr lang="zh-CN" altLang="zh-CN"/>
              <a:t>”的样式优先级最大，将会覆盖其他属性设置。</a:t>
            </a:r>
          </a:p>
        </p:txBody>
      </p:sp>
      <p:sp>
        <p:nvSpPr>
          <p:cNvPr id="3" name="圆角矩形 2"/>
          <p:cNvSpPr/>
          <p:nvPr/>
        </p:nvSpPr>
        <p:spPr>
          <a:xfrm>
            <a:off x="692111" y="2852936"/>
            <a:ext cx="7840329" cy="2860358"/>
          </a:xfrm>
          <a:prstGeom prst="roundRect">
            <a:avLst/>
          </a:prstGeom>
          <a:ln w="19050">
            <a:solidFill>
              <a:schemeClr val="bg2">
                <a:lumMod val="50000"/>
              </a:schemeClr>
            </a:solidFill>
          </a:ln>
        </p:spPr>
        <p:txBody>
          <a:bodyPr wrap="square" rtlCol="0" anchor="ctr">
            <a:spAutoFit/>
          </a:bodyPr>
          <a:lstStyle/>
          <a:p>
            <a:r>
              <a:rPr lang="en-US" altLang="zh-CN"/>
              <a:t>CSS</a:t>
            </a:r>
            <a:r>
              <a:rPr lang="zh-CN" altLang="zh-CN"/>
              <a:t>优先级即是指</a:t>
            </a:r>
            <a:r>
              <a:rPr lang="en-US" altLang="zh-CN"/>
              <a:t>CSS</a:t>
            </a:r>
            <a:r>
              <a:rPr lang="zh-CN" altLang="zh-CN"/>
              <a:t>样式在浏览器中被解析的权重不同。</a:t>
            </a:r>
          </a:p>
          <a:p>
            <a:r>
              <a:rPr lang="en-US" altLang="zh-CN"/>
              <a:t>CSS</a:t>
            </a:r>
            <a:r>
              <a:rPr lang="zh-CN" altLang="zh-CN"/>
              <a:t>优先级进行总结，具体如下：</a:t>
            </a:r>
          </a:p>
          <a:p>
            <a:r>
              <a:rPr lang="zh-CN" altLang="zh-CN"/>
              <a:t>（</a:t>
            </a:r>
            <a:r>
              <a:rPr lang="en-US" altLang="zh-CN"/>
              <a:t>1</a:t>
            </a:r>
            <a:r>
              <a:rPr lang="zh-CN" altLang="zh-CN"/>
              <a:t>）权值越大越优先；</a:t>
            </a:r>
          </a:p>
          <a:p>
            <a:r>
              <a:rPr lang="zh-CN" altLang="zh-CN"/>
              <a:t>（</a:t>
            </a:r>
            <a:r>
              <a:rPr lang="en-US" altLang="zh-CN"/>
              <a:t>2</a:t>
            </a:r>
            <a:r>
              <a:rPr lang="zh-CN" altLang="zh-CN"/>
              <a:t>）当权值相等时，后出现的样式表设置要优于先出现的样式表设置；</a:t>
            </a:r>
          </a:p>
          <a:p>
            <a:r>
              <a:rPr lang="zh-CN" altLang="zh-CN"/>
              <a:t>（</a:t>
            </a:r>
            <a:r>
              <a:rPr lang="en-US" altLang="zh-CN"/>
              <a:t>3</a:t>
            </a:r>
            <a:r>
              <a:rPr lang="zh-CN" altLang="zh-CN"/>
              <a:t>）创作者的规则高于浏览者：即网页编写者设置的</a:t>
            </a:r>
            <a:r>
              <a:rPr lang="en-US" altLang="zh-CN"/>
              <a:t>CSS </a:t>
            </a:r>
            <a:r>
              <a:rPr lang="zh-CN" altLang="zh-CN"/>
              <a:t>样式的优先权高于浏览器所设置的默认样式；</a:t>
            </a:r>
          </a:p>
          <a:p>
            <a:r>
              <a:rPr lang="zh-CN" altLang="zh-CN"/>
              <a:t>（</a:t>
            </a:r>
            <a:r>
              <a:rPr lang="en-US" altLang="zh-CN"/>
              <a:t>4</a:t>
            </a:r>
            <a:r>
              <a:rPr lang="zh-CN" altLang="zh-CN"/>
              <a:t>）继承的</a:t>
            </a:r>
            <a:r>
              <a:rPr lang="en-US" altLang="zh-CN"/>
              <a:t>CSS </a:t>
            </a:r>
            <a:r>
              <a:rPr lang="zh-CN" altLang="zh-CN"/>
              <a:t>样式权值小于后来指定的</a:t>
            </a:r>
            <a:r>
              <a:rPr lang="en-US" altLang="zh-CN"/>
              <a:t>CSS </a:t>
            </a:r>
            <a:r>
              <a:rPr lang="zh-CN" altLang="zh-CN"/>
              <a:t>样式；</a:t>
            </a:r>
          </a:p>
          <a:p>
            <a:r>
              <a:rPr lang="zh-CN" altLang="zh-CN"/>
              <a:t>（</a:t>
            </a:r>
            <a:r>
              <a:rPr lang="en-US" altLang="zh-CN"/>
              <a:t>5</a:t>
            </a:r>
            <a:r>
              <a:rPr lang="zh-CN" altLang="zh-CN"/>
              <a:t>）在同一组属性设置中标有“</a:t>
            </a:r>
            <a:r>
              <a:rPr lang="en-US" altLang="zh-CN"/>
              <a:t>!important</a:t>
            </a:r>
            <a:r>
              <a:rPr lang="zh-CN" altLang="zh-CN"/>
              <a:t>”规则的优先级最大；</a:t>
            </a:r>
          </a:p>
          <a:p>
            <a:endParaRPr lang="zh-CN" altLang="en-US" dirty="0">
              <a:ea typeface="宋体" pitchFamily="2" charset="-122"/>
            </a:endParaRPr>
          </a:p>
        </p:txBody>
      </p:sp>
      <p:sp>
        <p:nvSpPr>
          <p:cNvPr id="8" name="标题 1"/>
          <p:cNvSpPr>
            <a:spLocks noChangeArrowheads="1"/>
          </p:cNvSpPr>
          <p:nvPr/>
        </p:nvSpPr>
        <p:spPr bwMode="auto">
          <a:xfrm>
            <a:off x="1635852" y="182341"/>
            <a:ext cx="7544659"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作业点评</a:t>
            </a:r>
            <a:endParaRPr lang="zh-CN" altLang="en-US" sz="3600" b="1">
              <a:solidFill>
                <a:srgbClr val="0567A2"/>
              </a:solidFill>
              <a:latin typeface="微软雅黑" pitchFamily="34" charset="-122"/>
              <a:ea typeface="微软雅黑" pitchFamily="34" charset="-122"/>
              <a:sym typeface="宋体" charset="-122"/>
            </a:endParaRPr>
          </a:p>
        </p:txBody>
      </p:sp>
    </p:spTree>
    <p:extLst>
      <p:ext uri="{BB962C8B-B14F-4D97-AF65-F5344CB8AC3E}">
        <p14:creationId xmlns:p14="http://schemas.microsoft.com/office/powerpoint/2010/main" val="19440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2"/>
                                        </p:tgtEl>
                                        <p:attrNameLst>
                                          <p:attrName>style.visibility</p:attrName>
                                        </p:attrNameLst>
                                      </p:cBhvr>
                                      <p:to>
                                        <p:strVal val="hidden"/>
                                      </p:to>
                                    </p:set>
                                  </p:childTnLst>
                                </p:cTn>
                              </p:par>
                            </p:childTnLst>
                          </p:cTn>
                        </p:par>
                        <p:par>
                          <p:cTn id="14" fill="hold">
                            <p:stCondLst>
                              <p:cond delay="0"/>
                            </p:stCondLst>
                            <p:childTnLst>
                              <p:par>
                                <p:cTn id="15" presetID="42"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4294967295"/>
          </p:nvPr>
        </p:nvSpPr>
        <p:spPr bwMode="auto">
          <a:xfrm>
            <a:off x="481013" y="1620838"/>
            <a:ext cx="7691387" cy="58402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742950" lvl="1" indent="-285750" eaLnBrk="0" fontAlgn="base" hangingPunct="0">
              <a:lnSpc>
                <a:spcPct val="170000"/>
              </a:lnSpc>
              <a:spcBef>
                <a:spcPct val="20000"/>
              </a:spcBef>
              <a:spcAft>
                <a:spcPct val="0"/>
              </a:spcAft>
              <a:buFont typeface="Arial" panose="020B0604020202020204" pitchFamily="34" charset="0"/>
              <a:buChar char="–"/>
              <a:defRPr/>
            </a:pPr>
            <a:r>
              <a:rPr lang="en-US" altLang="zh-CN" sz="1800" kern="0">
                <a:latin typeface="微软雅黑" panose="020B0503020204020204" pitchFamily="34" charset="-122"/>
                <a:ea typeface="微软雅黑" panose="020B0503020204020204" pitchFamily="34" charset="-122"/>
              </a:rPr>
              <a:t>transition</a:t>
            </a:r>
            <a:r>
              <a:rPr lang="zh-CN" altLang="zh-CN" sz="1800" kern="0">
                <a:latin typeface="微软雅黑" panose="020B0503020204020204" pitchFamily="34" charset="-122"/>
                <a:ea typeface="微软雅黑" panose="020B0503020204020204" pitchFamily="34" charset="-122"/>
              </a:rPr>
              <a:t>是一个复合属性，由</a:t>
            </a:r>
            <a:r>
              <a:rPr lang="en-US" altLang="zh-CN" sz="1800" kern="0">
                <a:latin typeface="微软雅黑" panose="020B0503020204020204" pitchFamily="34" charset="-122"/>
                <a:ea typeface="微软雅黑" panose="020B0503020204020204" pitchFamily="34" charset="-122"/>
              </a:rPr>
              <a:t>4</a:t>
            </a:r>
            <a:r>
              <a:rPr lang="zh-CN" altLang="zh-CN" sz="1800" kern="0">
                <a:latin typeface="微软雅黑" panose="020B0503020204020204" pitchFamily="34" charset="-122"/>
                <a:ea typeface="微软雅黑" panose="020B0503020204020204" pitchFamily="34" charset="-122"/>
              </a:rPr>
              <a:t>个属性构成</a:t>
            </a:r>
            <a:r>
              <a:rPr lang="zh-CN" altLang="en-US" sz="1800" kern="0">
                <a:latin typeface="微软雅黑" panose="020B0503020204020204" pitchFamily="34" charset="-122"/>
                <a:ea typeface="微软雅黑" panose="020B0503020204020204" pitchFamily="34" charset="-122"/>
              </a:rPr>
              <a:t>，如下表所示。</a:t>
            </a:r>
          </a:p>
        </p:txBody>
      </p:sp>
      <p:sp>
        <p:nvSpPr>
          <p:cNvPr id="6" name="矩形 5"/>
          <p:cNvSpPr/>
          <p:nvPr/>
        </p:nvSpPr>
        <p:spPr>
          <a:xfrm>
            <a:off x="560388" y="962025"/>
            <a:ext cx="2572820" cy="589072"/>
          </a:xfrm>
          <a:prstGeom prst="rect">
            <a:avLst/>
          </a:prstGeom>
        </p:spPr>
        <p:txBody>
          <a:bodyPr wrap="none">
            <a:spAutoFit/>
          </a:bodyPr>
          <a:lstStyle/>
          <a:p>
            <a:pPr marL="342900" indent="-342900">
              <a:lnSpc>
                <a:spcPct val="150000"/>
              </a:lnSpc>
              <a:spcBef>
                <a:spcPct val="20000"/>
              </a:spcBef>
              <a:buFontTx/>
              <a:buChar char="•"/>
              <a:defRPr/>
            </a:pPr>
            <a:r>
              <a:rPr lang="en-US" altLang="zh-CN" sz="2400" b="1" smtClean="0">
                <a:solidFill>
                  <a:srgbClr val="0567A2"/>
                </a:solidFill>
              </a:rPr>
              <a:t>CSS3 </a:t>
            </a:r>
            <a:r>
              <a:rPr lang="en-US" altLang="zh-CN" sz="2400" b="1">
                <a:solidFill>
                  <a:srgbClr val="0567A2"/>
                </a:solidFill>
              </a:rPr>
              <a:t>transitions</a:t>
            </a:r>
            <a:endParaRPr lang="en-US" altLang="zh-CN" sz="2400" b="1" dirty="0">
              <a:solidFill>
                <a:srgbClr val="0567A2"/>
              </a:solidFill>
            </a:endParaRPr>
          </a:p>
        </p:txBody>
      </p:sp>
      <p:graphicFrame>
        <p:nvGraphicFramePr>
          <p:cNvPr id="38" name="表格 37"/>
          <p:cNvGraphicFramePr>
            <a:graphicFrameLocks noGrp="1"/>
          </p:cNvGraphicFramePr>
          <p:nvPr>
            <p:extLst>
              <p:ext uri="{D42A27DB-BD31-4B8C-83A1-F6EECF244321}">
                <p14:modId xmlns:p14="http://schemas.microsoft.com/office/powerpoint/2010/main" val="586864516"/>
              </p:ext>
            </p:extLst>
          </p:nvPr>
        </p:nvGraphicFramePr>
        <p:xfrm>
          <a:off x="1547664" y="2492896"/>
          <a:ext cx="6120680" cy="2053221"/>
        </p:xfrm>
        <a:graphic>
          <a:graphicData uri="http://schemas.openxmlformats.org/drawingml/2006/table">
            <a:tbl>
              <a:tblPr firstRow="1" firstCol="1" lastRow="1" lastCol="1" bandRow="1" bandCol="1"/>
              <a:tblGrid>
                <a:gridCol w="2664296"/>
                <a:gridCol w="3456384"/>
              </a:tblGrid>
              <a:tr h="331385">
                <a:tc>
                  <a:txBody>
                    <a:bodyPr/>
                    <a:lstStyle/>
                    <a:p>
                      <a:pPr marL="0" indent="-266700" algn="ctr" defTabSz="914400" rtl="0" eaLnBrk="1" latinLnBrk="0" hangingPunct="1">
                        <a:spcAft>
                          <a:spcPts val="0"/>
                        </a:spcAft>
                        <a:tabLst>
                          <a:tab pos="356235" algn="l"/>
                        </a:tabLst>
                      </a:pPr>
                      <a:r>
                        <a:rPr lang="zh-CN" altLang="zh-CN" sz="1400" b="1" kern="100" smtClean="0">
                          <a:solidFill>
                            <a:schemeClr val="dk1"/>
                          </a:solidFill>
                          <a:effectLst/>
                          <a:latin typeface="微软雅黑" panose="020B0503020204020204" pitchFamily="34" charset="-122"/>
                          <a:ea typeface="微软雅黑" panose="020B0503020204020204" pitchFamily="34" charset="-122"/>
                          <a:cs typeface="+mn-cs"/>
                        </a:rPr>
                        <a:t>属性</a:t>
                      </a:r>
                      <a:endParaRPr lang="zh-CN" sz="14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indent="-266700" algn="ctr" defTabSz="914400" rtl="0" eaLnBrk="1" latinLnBrk="0" hangingPunct="1">
                        <a:spcAft>
                          <a:spcPts val="0"/>
                        </a:spcAft>
                        <a:tabLst>
                          <a:tab pos="356235" algn="l"/>
                        </a:tabLst>
                      </a:pPr>
                      <a:r>
                        <a:rPr lang="en-US" altLang="zh-CN" sz="1400" b="1" kern="100" smtClean="0">
                          <a:solidFill>
                            <a:schemeClr val="dk1"/>
                          </a:solidFill>
                          <a:effectLst/>
                          <a:latin typeface="微软雅黑" panose="020B0503020204020204" pitchFamily="34" charset="-122"/>
                          <a:ea typeface="微软雅黑" panose="020B0503020204020204" pitchFamily="34" charset="-122"/>
                          <a:cs typeface="+mn-cs"/>
                        </a:rPr>
                        <a:t>    </a:t>
                      </a:r>
                      <a:r>
                        <a:rPr lang="zh-CN" sz="1400" b="1" kern="100" smtClean="0">
                          <a:solidFill>
                            <a:schemeClr val="dk1"/>
                          </a:solidFill>
                          <a:effectLst/>
                          <a:latin typeface="微软雅黑" panose="020B0503020204020204" pitchFamily="34" charset="-122"/>
                          <a:ea typeface="微软雅黑" panose="020B0503020204020204" pitchFamily="34" charset="-122"/>
                          <a:cs typeface="+mn-cs"/>
                        </a:rPr>
                        <a:t>描述</a:t>
                      </a:r>
                      <a:endParaRPr lang="zh-CN" sz="14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391867">
                <a:tc>
                  <a:txBody>
                    <a:bodyPr/>
                    <a:lstStyle/>
                    <a:p>
                      <a:pPr marL="0" indent="266700" algn="l" defTabSz="914400" rtl="0" eaLnBrk="1" latinLnBrk="0" hangingPunct="1">
                        <a:spcAft>
                          <a:spcPts val="0"/>
                        </a:spcAft>
                      </a:pPr>
                      <a:r>
                        <a:rPr lang="en-US" sz="1100" b="1" kern="100">
                          <a:solidFill>
                            <a:prstClr val="black"/>
                          </a:solidFill>
                          <a:latin typeface="微软雅黑" panose="020B0503020204020204" pitchFamily="34" charset="-122"/>
                          <a:ea typeface="微软雅黑" panose="020B0503020204020204" pitchFamily="34" charset="-122"/>
                          <a:cs typeface="+mn-cs"/>
                        </a:rPr>
                        <a:t>transition-property</a:t>
                      </a:r>
                      <a:endParaRPr lang="zh-CN" sz="1100" b="1" kern="100">
                        <a:solidFill>
                          <a:prstClr val="black"/>
                        </a:solidFill>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indent="266700" algn="l"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规定应用过渡的</a:t>
                      </a:r>
                      <a:r>
                        <a:rPr lang="en-US" sz="1100" b="0" kern="100">
                          <a:solidFill>
                            <a:prstClr val="black"/>
                          </a:solidFill>
                          <a:latin typeface="微软雅黑" panose="020B0503020204020204" pitchFamily="34" charset="-122"/>
                          <a:ea typeface="微软雅黑" panose="020B0503020204020204" pitchFamily="34" charset="-122"/>
                          <a:cs typeface="+mn-cs"/>
                        </a:rPr>
                        <a:t>CSS</a:t>
                      </a:r>
                      <a:r>
                        <a:rPr lang="zh-CN" sz="1100" b="0" kern="100">
                          <a:solidFill>
                            <a:prstClr val="black"/>
                          </a:solidFill>
                          <a:latin typeface="微软雅黑" panose="020B0503020204020204" pitchFamily="34" charset="-122"/>
                          <a:ea typeface="微软雅黑" panose="020B0503020204020204" pitchFamily="34" charset="-122"/>
                          <a:cs typeface="+mn-cs"/>
                        </a:rPr>
                        <a:t>属性的名称。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391867">
                <a:tc>
                  <a:txBody>
                    <a:bodyPr/>
                    <a:lstStyle/>
                    <a:p>
                      <a:pPr marL="0" indent="266700" algn="l" defTabSz="914400" rtl="0" eaLnBrk="1" latinLnBrk="0" hangingPunct="1">
                        <a:spcAft>
                          <a:spcPts val="0"/>
                        </a:spcAft>
                      </a:pPr>
                      <a:r>
                        <a:rPr lang="en-US" sz="1100" b="1" kern="100">
                          <a:solidFill>
                            <a:prstClr val="black"/>
                          </a:solidFill>
                          <a:latin typeface="微软雅黑" panose="020B0503020204020204" pitchFamily="34" charset="-122"/>
                          <a:ea typeface="微软雅黑" panose="020B0503020204020204" pitchFamily="34" charset="-122"/>
                          <a:cs typeface="+mn-cs"/>
                        </a:rPr>
                        <a:t>transition-duration</a:t>
                      </a:r>
                      <a:endParaRPr lang="zh-CN" sz="1100" b="1" kern="100">
                        <a:solidFill>
                          <a:prstClr val="black"/>
                        </a:solidFill>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indent="266700" algn="l"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定义过渡效果花费的时间。 </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413286">
                <a:tc>
                  <a:txBody>
                    <a:bodyPr/>
                    <a:lstStyle/>
                    <a:p>
                      <a:pPr marL="0" indent="266700" algn="l" defTabSz="914400" rtl="0" eaLnBrk="1" latinLnBrk="0" hangingPunct="1">
                        <a:spcAft>
                          <a:spcPts val="0"/>
                        </a:spcAft>
                      </a:pPr>
                      <a:r>
                        <a:rPr lang="en-US" sz="1100" b="1" kern="100">
                          <a:solidFill>
                            <a:prstClr val="black"/>
                          </a:solidFill>
                          <a:latin typeface="微软雅黑" panose="020B0503020204020204" pitchFamily="34" charset="-122"/>
                          <a:ea typeface="微软雅黑" panose="020B0503020204020204" pitchFamily="34" charset="-122"/>
                          <a:cs typeface="+mn-cs"/>
                        </a:rPr>
                        <a:t>transition –</a:t>
                      </a:r>
                      <a:r>
                        <a:rPr lang="en-US" sz="1100" b="1" kern="100" smtClean="0">
                          <a:solidFill>
                            <a:prstClr val="black"/>
                          </a:solidFill>
                          <a:latin typeface="微软雅黑" panose="020B0503020204020204" pitchFamily="34" charset="-122"/>
                          <a:ea typeface="微软雅黑" panose="020B0503020204020204" pitchFamily="34" charset="-122"/>
                          <a:cs typeface="+mn-cs"/>
                        </a:rPr>
                        <a:t>timing </a:t>
                      </a:r>
                      <a:r>
                        <a:rPr lang="en-US" sz="1100" b="1" kern="100">
                          <a:solidFill>
                            <a:prstClr val="black"/>
                          </a:solidFill>
                          <a:latin typeface="微软雅黑" panose="020B0503020204020204" pitchFamily="34" charset="-122"/>
                          <a:ea typeface="微软雅黑" panose="020B0503020204020204" pitchFamily="34" charset="-122"/>
                          <a:cs typeface="+mn-cs"/>
                        </a:rPr>
                        <a:t>-function</a:t>
                      </a:r>
                      <a:endParaRPr lang="zh-CN" sz="1100" b="1" kern="100">
                        <a:solidFill>
                          <a:prstClr val="black"/>
                        </a:solidFill>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indent="266700" algn="l"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规定过渡效果的时间曲线。</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524816">
                <a:tc>
                  <a:txBody>
                    <a:bodyPr/>
                    <a:lstStyle/>
                    <a:p>
                      <a:pPr marL="0" indent="266700" algn="l" defTabSz="914400" rtl="0" eaLnBrk="1" latinLnBrk="0" hangingPunct="1">
                        <a:spcAft>
                          <a:spcPts val="0"/>
                        </a:spcAft>
                      </a:pPr>
                      <a:r>
                        <a:rPr lang="en-US" sz="1100" b="1" kern="100">
                          <a:solidFill>
                            <a:prstClr val="black"/>
                          </a:solidFill>
                          <a:latin typeface="微软雅黑" panose="020B0503020204020204" pitchFamily="34" charset="-122"/>
                          <a:ea typeface="微软雅黑" panose="020B0503020204020204" pitchFamily="34" charset="-122"/>
                          <a:cs typeface="+mn-cs"/>
                        </a:rPr>
                        <a:t>transition-delay</a:t>
                      </a:r>
                      <a:endParaRPr lang="zh-CN" sz="1100" b="1" kern="100">
                        <a:solidFill>
                          <a:prstClr val="black"/>
                        </a:solidFill>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indent="266700" algn="l"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规定效果开始之前需要等待的时间。</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r>
            </a:tbl>
          </a:graphicData>
        </a:graphic>
      </p:graphicFrame>
      <p:sp>
        <p:nvSpPr>
          <p:cNvPr id="40" name="矩形标注 39"/>
          <p:cNvSpPr/>
          <p:nvPr/>
        </p:nvSpPr>
        <p:spPr>
          <a:xfrm>
            <a:off x="4355976" y="2348880"/>
            <a:ext cx="4032448" cy="1656184"/>
          </a:xfrm>
          <a:prstGeom prst="wedgeRectCallout">
            <a:avLst>
              <a:gd name="adj1" fmla="val -75887"/>
              <a:gd name="adj2" fmla="val -4866"/>
            </a:avLst>
          </a:prstGeom>
          <a:solidFill>
            <a:schemeClr val="bg1"/>
          </a:solidFill>
          <a:ln w="19050">
            <a:solidFill>
              <a:schemeClr val="bg2">
                <a:lumMod val="50000"/>
              </a:schemeClr>
            </a:solidFill>
          </a:ln>
        </p:spPr>
        <p:txBody>
          <a:bodyPr wrap="square" rtlCol="0" anchor="ctr">
            <a:noAutofit/>
          </a:bodyPr>
          <a:lstStyle/>
          <a:p>
            <a:pPr algn="ctr"/>
            <a:endParaRPr lang="zh-CN" altLang="en-US" dirty="0">
              <a:ea typeface="宋体" pitchFamily="2" charset="-122"/>
            </a:endParaRPr>
          </a:p>
        </p:txBody>
      </p:sp>
      <p:graphicFrame>
        <p:nvGraphicFramePr>
          <p:cNvPr id="41" name="表格 40"/>
          <p:cNvGraphicFramePr>
            <a:graphicFrameLocks noGrp="1"/>
          </p:cNvGraphicFramePr>
          <p:nvPr>
            <p:extLst>
              <p:ext uri="{D42A27DB-BD31-4B8C-83A1-F6EECF244321}">
                <p14:modId xmlns:p14="http://schemas.microsoft.com/office/powerpoint/2010/main" val="3775929129"/>
              </p:ext>
            </p:extLst>
          </p:nvPr>
        </p:nvGraphicFramePr>
        <p:xfrm>
          <a:off x="4427984" y="2420889"/>
          <a:ext cx="3888432" cy="1495708"/>
        </p:xfrm>
        <a:graphic>
          <a:graphicData uri="http://schemas.openxmlformats.org/drawingml/2006/table">
            <a:tbl>
              <a:tblPr firstRow="1" firstCol="1" lastRow="1" lastCol="1" bandRow="1" bandCol="1"/>
              <a:tblGrid>
                <a:gridCol w="1296144"/>
                <a:gridCol w="2592288"/>
              </a:tblGrid>
              <a:tr h="216023">
                <a:tc>
                  <a:txBody>
                    <a:bodyPr/>
                    <a:lstStyle/>
                    <a:p>
                      <a:pPr algn="ctr">
                        <a:spcAft>
                          <a:spcPts val="0"/>
                        </a:spcAft>
                      </a:pPr>
                      <a:r>
                        <a:rPr lang="zh-CN" sz="1050" b="1" kern="100">
                          <a:effectLst/>
                          <a:latin typeface="Calibri"/>
                          <a:ea typeface="宋体"/>
                          <a:cs typeface="Times New Roman"/>
                        </a:rPr>
                        <a:t>允许取值</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zh-CN" sz="1050" b="1" kern="100">
                          <a:effectLst/>
                          <a:latin typeface="Calibri"/>
                          <a:ea typeface="宋体"/>
                          <a:cs typeface="Times New Roman"/>
                        </a:rPr>
                        <a:t>描述</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402843">
                <a:tc>
                  <a:txBody>
                    <a:bodyPr/>
                    <a:lstStyle/>
                    <a:p>
                      <a:pPr algn="just">
                        <a:spcAft>
                          <a:spcPts val="0"/>
                        </a:spcAft>
                      </a:pPr>
                      <a:r>
                        <a:rPr lang="en-US" sz="1050" kern="100">
                          <a:effectLst/>
                          <a:latin typeface="Times New Roman"/>
                          <a:ea typeface="宋体"/>
                          <a:cs typeface="Times New Roman"/>
                        </a:rPr>
                        <a:t>none</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just">
                        <a:spcAft>
                          <a:spcPts val="0"/>
                        </a:spcAft>
                      </a:pPr>
                      <a:r>
                        <a:rPr lang="zh-CN" sz="1050" kern="100">
                          <a:effectLst/>
                          <a:latin typeface="Times New Roman"/>
                          <a:ea typeface="宋体"/>
                          <a:cs typeface="Times New Roman"/>
                        </a:rPr>
                        <a:t>没有属性会获得过渡效果。</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414032">
                <a:tc>
                  <a:txBody>
                    <a:bodyPr/>
                    <a:lstStyle/>
                    <a:p>
                      <a:pPr algn="just">
                        <a:spcAft>
                          <a:spcPts val="0"/>
                        </a:spcAft>
                      </a:pPr>
                      <a:r>
                        <a:rPr lang="en-US" sz="1050" kern="100">
                          <a:effectLst/>
                          <a:latin typeface="Times New Roman"/>
                          <a:ea typeface="宋体"/>
                          <a:cs typeface="Times New Roman"/>
                        </a:rPr>
                        <a:t>all</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zh-CN" sz="1050" kern="100">
                          <a:effectLst/>
                          <a:latin typeface="Times New Roman"/>
                          <a:ea typeface="宋体"/>
                          <a:cs typeface="Times New Roman"/>
                        </a:rPr>
                        <a:t>默认值，所有属性都将获得过渡效果。</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462810">
                <a:tc>
                  <a:txBody>
                    <a:bodyPr/>
                    <a:lstStyle/>
                    <a:p>
                      <a:pPr algn="just">
                        <a:spcAft>
                          <a:spcPts val="0"/>
                        </a:spcAft>
                      </a:pPr>
                      <a:r>
                        <a:rPr lang="en-US" sz="1050" kern="100">
                          <a:effectLst/>
                          <a:latin typeface="Times New Roman"/>
                          <a:ea typeface="宋体"/>
                          <a:cs typeface="Times New Roman"/>
                        </a:rPr>
                        <a:t>property</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c>
                  <a:txBody>
                    <a:bodyPr/>
                    <a:lstStyle/>
                    <a:p>
                      <a:pPr algn="just">
                        <a:spcAft>
                          <a:spcPts val="0"/>
                        </a:spcAft>
                      </a:pPr>
                      <a:r>
                        <a:rPr lang="zh-CN" sz="1050" kern="100">
                          <a:effectLst/>
                          <a:latin typeface="Times New Roman"/>
                          <a:ea typeface="宋体"/>
                          <a:cs typeface="Times New Roman"/>
                        </a:rPr>
                        <a:t>定义应用过渡效果的</a:t>
                      </a:r>
                      <a:r>
                        <a:rPr lang="en-US" sz="1050" kern="100">
                          <a:effectLst/>
                          <a:latin typeface="Times New Roman"/>
                          <a:ea typeface="宋体"/>
                          <a:cs typeface="Times New Roman"/>
                        </a:rPr>
                        <a:t> CSS </a:t>
                      </a:r>
                      <a:r>
                        <a:rPr lang="zh-CN" sz="1050" kern="100">
                          <a:effectLst/>
                          <a:latin typeface="Times New Roman"/>
                          <a:ea typeface="宋体"/>
                          <a:cs typeface="Times New Roman"/>
                        </a:rPr>
                        <a:t>属性名称列表。</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sp>
        <p:nvSpPr>
          <p:cNvPr id="42" name="矩形标注 41"/>
          <p:cNvSpPr/>
          <p:nvPr/>
        </p:nvSpPr>
        <p:spPr>
          <a:xfrm>
            <a:off x="4283968" y="2708920"/>
            <a:ext cx="4032448" cy="720080"/>
          </a:xfrm>
          <a:prstGeom prst="wedgeRectCallout">
            <a:avLst>
              <a:gd name="adj1" fmla="val -70053"/>
              <a:gd name="adj2" fmla="val 54103"/>
            </a:avLst>
          </a:prstGeom>
          <a:solidFill>
            <a:schemeClr val="bg1"/>
          </a:solidFill>
          <a:ln w="19050">
            <a:solidFill>
              <a:schemeClr val="bg2">
                <a:lumMod val="50000"/>
              </a:schemeClr>
            </a:solidFill>
          </a:ln>
        </p:spPr>
        <p:txBody>
          <a:bodyPr wrap="square" rtlCol="0" anchor="ctr">
            <a:noAutofit/>
          </a:bodyPr>
          <a:lstStyle/>
          <a:p>
            <a:pPr algn="ctr"/>
            <a:endParaRPr lang="zh-CN" altLang="en-US" dirty="0">
              <a:ea typeface="宋体" pitchFamily="2" charset="-122"/>
            </a:endParaRPr>
          </a:p>
        </p:txBody>
      </p:sp>
      <p:graphicFrame>
        <p:nvGraphicFramePr>
          <p:cNvPr id="43" name="表格 42"/>
          <p:cNvGraphicFramePr>
            <a:graphicFrameLocks noGrp="1"/>
          </p:cNvGraphicFramePr>
          <p:nvPr>
            <p:extLst>
              <p:ext uri="{D42A27DB-BD31-4B8C-83A1-F6EECF244321}">
                <p14:modId xmlns:p14="http://schemas.microsoft.com/office/powerpoint/2010/main" val="4011891013"/>
              </p:ext>
            </p:extLst>
          </p:nvPr>
        </p:nvGraphicFramePr>
        <p:xfrm>
          <a:off x="4355976" y="2778146"/>
          <a:ext cx="3888432" cy="578846"/>
        </p:xfrm>
        <a:graphic>
          <a:graphicData uri="http://schemas.openxmlformats.org/drawingml/2006/table">
            <a:tbl>
              <a:tblPr firstRow="1" firstCol="1" lastRow="1" lastCol="1" bandRow="1" bandCol="1"/>
              <a:tblGrid>
                <a:gridCol w="864096"/>
                <a:gridCol w="3024336"/>
              </a:tblGrid>
              <a:tr h="290814">
                <a:tc>
                  <a:txBody>
                    <a:bodyPr/>
                    <a:lstStyle/>
                    <a:p>
                      <a:pPr algn="ctr">
                        <a:spcAft>
                          <a:spcPts val="0"/>
                        </a:spcAft>
                      </a:pPr>
                      <a:r>
                        <a:rPr lang="zh-CN" sz="1050" b="1" kern="100">
                          <a:effectLst/>
                          <a:latin typeface="Calibri"/>
                          <a:ea typeface="宋体"/>
                          <a:cs typeface="Times New Roman"/>
                        </a:rPr>
                        <a:t>允许取值</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zh-CN" sz="1050" b="1" kern="100">
                          <a:effectLst/>
                          <a:latin typeface="Calibri"/>
                          <a:ea typeface="宋体"/>
                          <a:cs typeface="Times New Roman"/>
                        </a:rPr>
                        <a:t>描述</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288032">
                <a:tc>
                  <a:txBody>
                    <a:bodyPr/>
                    <a:lstStyle/>
                    <a:p>
                      <a:pPr indent="200025">
                        <a:spcAft>
                          <a:spcPts val="0"/>
                        </a:spcAft>
                      </a:pPr>
                      <a:r>
                        <a:rPr lang="en-US" sz="1050" kern="100">
                          <a:effectLst/>
                          <a:latin typeface="Times New Roman"/>
                          <a:ea typeface="宋体"/>
                        </a:rPr>
                        <a:t>time</a:t>
                      </a:r>
                      <a:r>
                        <a:rPr lang="zh-CN" sz="1050" kern="100">
                          <a:effectLst/>
                          <a:latin typeface="Times New Roman"/>
                          <a:ea typeface="宋体"/>
                        </a:rPr>
                        <a:t>值</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200025">
                        <a:spcAft>
                          <a:spcPts val="0"/>
                        </a:spcAft>
                      </a:pPr>
                      <a:r>
                        <a:rPr lang="zh-CN" sz="1050" kern="100">
                          <a:effectLst/>
                          <a:latin typeface="Times New Roman"/>
                          <a:ea typeface="宋体"/>
                        </a:rPr>
                        <a:t>以秒或毫秒计，默认是</a:t>
                      </a:r>
                      <a:r>
                        <a:rPr lang="en-US" sz="1050" kern="100">
                          <a:effectLst/>
                          <a:latin typeface="Times New Roman"/>
                          <a:ea typeface="宋体"/>
                        </a:rPr>
                        <a:t>0</a:t>
                      </a:r>
                      <a:r>
                        <a:rPr lang="zh-CN" sz="1050" kern="100">
                          <a:effectLst/>
                          <a:latin typeface="Times New Roman"/>
                          <a:ea typeface="宋体"/>
                        </a:rPr>
                        <a:t>，意味着没有效果。</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sp>
        <p:nvSpPr>
          <p:cNvPr id="44" name="矩形标注 43"/>
          <p:cNvSpPr/>
          <p:nvPr/>
        </p:nvSpPr>
        <p:spPr>
          <a:xfrm>
            <a:off x="4788024" y="3140968"/>
            <a:ext cx="4032448" cy="3240360"/>
          </a:xfrm>
          <a:prstGeom prst="wedgeRectCallout">
            <a:avLst>
              <a:gd name="adj1" fmla="val -71745"/>
              <a:gd name="adj2" fmla="val -29462"/>
            </a:avLst>
          </a:prstGeom>
          <a:solidFill>
            <a:schemeClr val="bg1"/>
          </a:solidFill>
          <a:ln w="19050">
            <a:solidFill>
              <a:schemeClr val="bg2">
                <a:lumMod val="50000"/>
              </a:schemeClr>
            </a:solidFill>
          </a:ln>
        </p:spPr>
        <p:txBody>
          <a:bodyPr wrap="square" rtlCol="0" anchor="ctr">
            <a:noAutofit/>
          </a:bodyPr>
          <a:lstStyle/>
          <a:p>
            <a:pPr algn="ctr"/>
            <a:endParaRPr lang="zh-CN" altLang="en-US" dirty="0">
              <a:ea typeface="宋体" pitchFamily="2" charset="-122"/>
            </a:endParaRPr>
          </a:p>
        </p:txBody>
      </p:sp>
      <p:graphicFrame>
        <p:nvGraphicFramePr>
          <p:cNvPr id="45" name="表格 44"/>
          <p:cNvGraphicFramePr>
            <a:graphicFrameLocks noGrp="1"/>
          </p:cNvGraphicFramePr>
          <p:nvPr>
            <p:extLst>
              <p:ext uri="{D42A27DB-BD31-4B8C-83A1-F6EECF244321}">
                <p14:modId xmlns:p14="http://schemas.microsoft.com/office/powerpoint/2010/main" val="2037529734"/>
              </p:ext>
            </p:extLst>
          </p:nvPr>
        </p:nvGraphicFramePr>
        <p:xfrm>
          <a:off x="4860032" y="3212977"/>
          <a:ext cx="3888432" cy="3045404"/>
        </p:xfrm>
        <a:graphic>
          <a:graphicData uri="http://schemas.openxmlformats.org/drawingml/2006/table">
            <a:tbl>
              <a:tblPr firstRow="1" firstCol="1" lastRow="1" lastCol="1" bandRow="1" bandCol="1"/>
              <a:tblGrid>
                <a:gridCol w="1296144"/>
                <a:gridCol w="2592288"/>
              </a:tblGrid>
              <a:tr h="360039">
                <a:tc>
                  <a:txBody>
                    <a:bodyPr/>
                    <a:lstStyle/>
                    <a:p>
                      <a:pPr algn="ctr">
                        <a:spcAft>
                          <a:spcPts val="0"/>
                        </a:spcAft>
                      </a:pPr>
                      <a:r>
                        <a:rPr lang="zh-CN" sz="1050" b="1" kern="100">
                          <a:effectLst/>
                          <a:latin typeface="Calibri"/>
                          <a:ea typeface="宋体"/>
                          <a:cs typeface="Times New Roman"/>
                        </a:rPr>
                        <a:t>允许取值</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zh-CN" sz="1050" b="1" kern="100">
                          <a:effectLst/>
                          <a:latin typeface="Calibri"/>
                          <a:ea typeface="宋体"/>
                          <a:cs typeface="Times New Roman"/>
                        </a:rPr>
                        <a:t>描述</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402843">
                <a:tc>
                  <a:txBody>
                    <a:bodyPr/>
                    <a:lstStyle/>
                    <a:p>
                      <a:pPr indent="200025">
                        <a:spcAft>
                          <a:spcPts val="0"/>
                        </a:spcAft>
                      </a:pPr>
                      <a:r>
                        <a:rPr lang="en-US" sz="1050" kern="100">
                          <a:effectLst/>
                          <a:latin typeface="Times New Roman"/>
                          <a:ea typeface="宋体"/>
                        </a:rPr>
                        <a:t>linear</a:t>
                      </a:r>
                      <a:endParaRPr lang="zh-CN" sz="105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200025">
                        <a:spcAft>
                          <a:spcPts val="0"/>
                        </a:spcAft>
                      </a:pPr>
                      <a:r>
                        <a:rPr lang="zh-CN" sz="1050" kern="100">
                          <a:effectLst/>
                          <a:latin typeface="Times New Roman"/>
                          <a:ea typeface="宋体"/>
                        </a:rPr>
                        <a:t>规定以相同速度开始至结束的过渡效果（等于</a:t>
                      </a:r>
                      <a:r>
                        <a:rPr lang="en-US" sz="1050" kern="100">
                          <a:effectLst/>
                          <a:latin typeface="Times New Roman"/>
                          <a:ea typeface="宋体"/>
                        </a:rPr>
                        <a:t> cubic-bezier(0,0,1,1)</a:t>
                      </a:r>
                      <a:r>
                        <a:rPr lang="zh-CN" sz="1050" kern="100">
                          <a:effectLst/>
                          <a:latin typeface="Times New Roman"/>
                          <a:ea typeface="宋体"/>
                        </a:rPr>
                        <a:t>）。</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402843">
                <a:tc>
                  <a:txBody>
                    <a:bodyPr/>
                    <a:lstStyle/>
                    <a:p>
                      <a:pPr indent="200025">
                        <a:spcAft>
                          <a:spcPts val="0"/>
                        </a:spcAft>
                      </a:pPr>
                      <a:r>
                        <a:rPr lang="en-US" sz="1050" kern="100">
                          <a:effectLst/>
                          <a:latin typeface="Times New Roman"/>
                          <a:ea typeface="宋体"/>
                        </a:rPr>
                        <a:t>ease</a:t>
                      </a:r>
                      <a:endParaRPr lang="zh-CN" sz="105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00025">
                        <a:spcAft>
                          <a:spcPts val="0"/>
                        </a:spcAft>
                      </a:pPr>
                      <a:r>
                        <a:rPr lang="zh-CN" sz="1050" kern="100">
                          <a:effectLst/>
                          <a:latin typeface="Times New Roman"/>
                          <a:ea typeface="宋体"/>
                        </a:rPr>
                        <a:t>默认值，规定慢速开始，然后变快，然后慢速结束的过渡效果（</a:t>
                      </a:r>
                      <a:r>
                        <a:rPr lang="en-US" sz="1050" kern="100">
                          <a:effectLst/>
                          <a:latin typeface="Times New Roman"/>
                          <a:ea typeface="宋体"/>
                        </a:rPr>
                        <a:t>cubic-bezier(0.25,0.1,0.25,1)</a:t>
                      </a:r>
                      <a:r>
                        <a:rPr lang="zh-CN" sz="1050" kern="100">
                          <a:effectLst/>
                          <a:latin typeface="Times New Roman"/>
                          <a:ea typeface="宋体"/>
                        </a:rPr>
                        <a:t>）。</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414032">
                <a:tc>
                  <a:txBody>
                    <a:bodyPr/>
                    <a:lstStyle/>
                    <a:p>
                      <a:pPr indent="200025">
                        <a:spcAft>
                          <a:spcPts val="0"/>
                        </a:spcAft>
                      </a:pPr>
                      <a:r>
                        <a:rPr lang="en-US" sz="1050" kern="100">
                          <a:effectLst/>
                          <a:latin typeface="Times New Roman"/>
                          <a:ea typeface="宋体"/>
                        </a:rPr>
                        <a:t>ease-in</a:t>
                      </a:r>
                      <a:endParaRPr lang="zh-CN" sz="105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200025">
                        <a:spcAft>
                          <a:spcPts val="0"/>
                        </a:spcAft>
                      </a:pPr>
                      <a:r>
                        <a:rPr lang="zh-CN" sz="1050" kern="100">
                          <a:effectLst/>
                          <a:latin typeface="Times New Roman"/>
                          <a:ea typeface="宋体"/>
                        </a:rPr>
                        <a:t>规定以慢速开始的过渡效果（等于</a:t>
                      </a:r>
                      <a:r>
                        <a:rPr lang="en-US" sz="1050" kern="100">
                          <a:effectLst/>
                          <a:latin typeface="Times New Roman"/>
                          <a:ea typeface="宋体"/>
                        </a:rPr>
                        <a:t> cubic-bezier(0.42,0,1,1)</a:t>
                      </a:r>
                      <a:r>
                        <a:rPr lang="zh-CN" sz="1050" kern="100">
                          <a:effectLst/>
                          <a:latin typeface="Times New Roman"/>
                          <a:ea typeface="宋体"/>
                        </a:rPr>
                        <a:t>）。</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462810">
                <a:tc>
                  <a:txBody>
                    <a:bodyPr/>
                    <a:lstStyle/>
                    <a:p>
                      <a:pPr indent="200025">
                        <a:spcAft>
                          <a:spcPts val="0"/>
                        </a:spcAft>
                      </a:pPr>
                      <a:r>
                        <a:rPr lang="en-US" sz="1050" kern="100">
                          <a:effectLst/>
                          <a:latin typeface="Times New Roman"/>
                          <a:ea typeface="宋体"/>
                        </a:rPr>
                        <a:t>ease-out</a:t>
                      </a:r>
                      <a:endParaRPr lang="zh-CN" sz="105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00025">
                        <a:spcAft>
                          <a:spcPts val="0"/>
                        </a:spcAft>
                      </a:pPr>
                      <a:r>
                        <a:rPr lang="zh-CN" sz="1050" kern="100">
                          <a:effectLst/>
                          <a:latin typeface="Times New Roman"/>
                          <a:ea typeface="宋体"/>
                        </a:rPr>
                        <a:t>规定以慢速结束的过渡效果（等于</a:t>
                      </a:r>
                      <a:r>
                        <a:rPr lang="en-US" sz="1050" kern="100">
                          <a:effectLst/>
                          <a:latin typeface="Times New Roman"/>
                          <a:ea typeface="宋体"/>
                        </a:rPr>
                        <a:t> cubic-bezier(0,0,0.58,1)</a:t>
                      </a:r>
                      <a:r>
                        <a:rPr lang="zh-CN" sz="1050" kern="100">
                          <a:effectLst/>
                          <a:latin typeface="Times New Roman"/>
                          <a:ea typeface="宋体"/>
                        </a:rPr>
                        <a:t>）。</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462810">
                <a:tc>
                  <a:txBody>
                    <a:bodyPr/>
                    <a:lstStyle/>
                    <a:p>
                      <a:pPr indent="200025">
                        <a:spcAft>
                          <a:spcPts val="0"/>
                        </a:spcAft>
                      </a:pPr>
                      <a:r>
                        <a:rPr lang="en-US" sz="1050" kern="100">
                          <a:effectLst/>
                          <a:latin typeface="Times New Roman"/>
                          <a:ea typeface="宋体"/>
                        </a:rPr>
                        <a:t>ease-in-out</a:t>
                      </a:r>
                      <a:endParaRPr lang="zh-CN" sz="105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200025">
                        <a:spcAft>
                          <a:spcPts val="0"/>
                        </a:spcAft>
                      </a:pPr>
                      <a:r>
                        <a:rPr lang="zh-CN" sz="1050" kern="100">
                          <a:effectLst/>
                          <a:latin typeface="Times New Roman"/>
                          <a:ea typeface="宋体"/>
                        </a:rPr>
                        <a:t>规定以慢速开始和结束的过渡效果（等于</a:t>
                      </a:r>
                      <a:r>
                        <a:rPr lang="en-US" sz="1050" kern="100">
                          <a:effectLst/>
                          <a:latin typeface="Times New Roman"/>
                          <a:ea typeface="宋体"/>
                        </a:rPr>
                        <a:t> cubic-bezier(0.42,0,0.58,1)</a:t>
                      </a:r>
                      <a:r>
                        <a:rPr lang="zh-CN" sz="1050" kern="100">
                          <a:effectLst/>
                          <a:latin typeface="Times New Roman"/>
                          <a:ea typeface="宋体"/>
                        </a:rPr>
                        <a:t>）。</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462810">
                <a:tc>
                  <a:txBody>
                    <a:bodyPr/>
                    <a:lstStyle/>
                    <a:p>
                      <a:pPr indent="200025">
                        <a:spcAft>
                          <a:spcPts val="0"/>
                        </a:spcAft>
                      </a:pPr>
                      <a:r>
                        <a:rPr lang="en-US" sz="1050" kern="100">
                          <a:effectLst/>
                          <a:latin typeface="Times New Roman"/>
                          <a:ea typeface="宋体"/>
                        </a:rPr>
                        <a:t>cubic-bezier(n,n,n,n)</a:t>
                      </a:r>
                      <a:endParaRPr lang="zh-CN" sz="105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00025">
                        <a:spcAft>
                          <a:spcPts val="0"/>
                        </a:spcAft>
                      </a:pPr>
                      <a:r>
                        <a:rPr lang="zh-CN" sz="1050" kern="100">
                          <a:effectLst/>
                          <a:latin typeface="Times New Roman"/>
                          <a:ea typeface="宋体"/>
                        </a:rPr>
                        <a:t>在</a:t>
                      </a:r>
                      <a:r>
                        <a:rPr lang="en-US" sz="1050" kern="100">
                          <a:effectLst/>
                          <a:latin typeface="Times New Roman"/>
                          <a:ea typeface="宋体"/>
                        </a:rPr>
                        <a:t> cubic-bezier </a:t>
                      </a:r>
                      <a:r>
                        <a:rPr lang="zh-CN" sz="1050" kern="100">
                          <a:effectLst/>
                          <a:latin typeface="Times New Roman"/>
                          <a:ea typeface="宋体"/>
                        </a:rPr>
                        <a:t>函数中定义自己的值。可能的值是</a:t>
                      </a:r>
                      <a:r>
                        <a:rPr lang="en-US" sz="1050" kern="100">
                          <a:effectLst/>
                          <a:latin typeface="Times New Roman"/>
                          <a:ea typeface="宋体"/>
                        </a:rPr>
                        <a:t> 0 </a:t>
                      </a:r>
                      <a:r>
                        <a:rPr lang="zh-CN" sz="1050" kern="100">
                          <a:effectLst/>
                          <a:latin typeface="Times New Roman"/>
                          <a:ea typeface="宋体"/>
                        </a:rPr>
                        <a:t>至</a:t>
                      </a:r>
                      <a:r>
                        <a:rPr lang="en-US" sz="1050" kern="100">
                          <a:effectLst/>
                          <a:latin typeface="Times New Roman"/>
                          <a:ea typeface="宋体"/>
                        </a:rPr>
                        <a:t> 1 </a:t>
                      </a:r>
                      <a:r>
                        <a:rPr lang="zh-CN" sz="1050" kern="100">
                          <a:effectLst/>
                          <a:latin typeface="Times New Roman"/>
                          <a:ea typeface="宋体"/>
                        </a:rPr>
                        <a:t>之间的数值。</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r>
            </a:tbl>
          </a:graphicData>
        </a:graphic>
      </p:graphicFrame>
      <p:sp>
        <p:nvSpPr>
          <p:cNvPr id="46" name="矩形标注 45"/>
          <p:cNvSpPr/>
          <p:nvPr/>
        </p:nvSpPr>
        <p:spPr>
          <a:xfrm>
            <a:off x="4382798" y="3573016"/>
            <a:ext cx="4032448" cy="720080"/>
          </a:xfrm>
          <a:prstGeom prst="wedgeRectCallout">
            <a:avLst>
              <a:gd name="adj1" fmla="val -70053"/>
              <a:gd name="adj2" fmla="val 54103"/>
            </a:avLst>
          </a:prstGeom>
          <a:solidFill>
            <a:schemeClr val="bg1"/>
          </a:solidFill>
          <a:ln w="19050">
            <a:solidFill>
              <a:schemeClr val="bg2">
                <a:lumMod val="50000"/>
              </a:schemeClr>
            </a:solidFill>
          </a:ln>
        </p:spPr>
        <p:txBody>
          <a:bodyPr wrap="square" rtlCol="0" anchor="ctr">
            <a:noAutofit/>
          </a:bodyPr>
          <a:lstStyle/>
          <a:p>
            <a:pPr algn="ctr"/>
            <a:endParaRPr lang="zh-CN" altLang="en-US" dirty="0">
              <a:ea typeface="宋体" pitchFamily="2" charset="-122"/>
            </a:endParaRPr>
          </a:p>
        </p:txBody>
      </p:sp>
      <p:graphicFrame>
        <p:nvGraphicFramePr>
          <p:cNvPr id="47" name="表格 46"/>
          <p:cNvGraphicFramePr>
            <a:graphicFrameLocks noGrp="1"/>
          </p:cNvGraphicFramePr>
          <p:nvPr>
            <p:extLst>
              <p:ext uri="{D42A27DB-BD31-4B8C-83A1-F6EECF244321}">
                <p14:modId xmlns:p14="http://schemas.microsoft.com/office/powerpoint/2010/main" val="933809035"/>
              </p:ext>
            </p:extLst>
          </p:nvPr>
        </p:nvGraphicFramePr>
        <p:xfrm>
          <a:off x="4454361" y="3643633"/>
          <a:ext cx="3888432" cy="578846"/>
        </p:xfrm>
        <a:graphic>
          <a:graphicData uri="http://schemas.openxmlformats.org/drawingml/2006/table">
            <a:tbl>
              <a:tblPr firstRow="1" firstCol="1" lastRow="1" lastCol="1" bandRow="1" bandCol="1"/>
              <a:tblGrid>
                <a:gridCol w="864096"/>
                <a:gridCol w="3024336"/>
              </a:tblGrid>
              <a:tr h="290814">
                <a:tc>
                  <a:txBody>
                    <a:bodyPr/>
                    <a:lstStyle/>
                    <a:p>
                      <a:pPr algn="ctr">
                        <a:spcAft>
                          <a:spcPts val="0"/>
                        </a:spcAft>
                      </a:pPr>
                      <a:r>
                        <a:rPr lang="zh-CN" sz="1050" b="1" kern="100">
                          <a:effectLst/>
                          <a:latin typeface="Calibri"/>
                          <a:ea typeface="宋体"/>
                          <a:cs typeface="Times New Roman"/>
                        </a:rPr>
                        <a:t>允许取值</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zh-CN" sz="1050" b="1" kern="100">
                          <a:effectLst/>
                          <a:latin typeface="Calibri"/>
                          <a:ea typeface="宋体"/>
                          <a:cs typeface="Times New Roman"/>
                        </a:rPr>
                        <a:t>描述</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288032">
                <a:tc>
                  <a:txBody>
                    <a:bodyPr/>
                    <a:lstStyle/>
                    <a:p>
                      <a:pPr indent="200025">
                        <a:spcAft>
                          <a:spcPts val="0"/>
                        </a:spcAft>
                      </a:pPr>
                      <a:r>
                        <a:rPr lang="en-US" sz="1050" kern="100">
                          <a:effectLst/>
                          <a:latin typeface="Times New Roman"/>
                          <a:ea typeface="宋体"/>
                        </a:rPr>
                        <a:t>time</a:t>
                      </a:r>
                      <a:r>
                        <a:rPr lang="zh-CN" sz="1050" kern="100">
                          <a:effectLst/>
                          <a:latin typeface="Times New Roman"/>
                          <a:ea typeface="宋体"/>
                        </a:rPr>
                        <a:t>值</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200025">
                        <a:spcAft>
                          <a:spcPts val="0"/>
                        </a:spcAft>
                      </a:pPr>
                      <a:r>
                        <a:rPr lang="zh-CN" sz="1050" kern="100">
                          <a:effectLst/>
                          <a:latin typeface="Times New Roman"/>
                          <a:ea typeface="宋体"/>
                        </a:rPr>
                        <a:t>以秒或毫秒计，默认是</a:t>
                      </a:r>
                      <a:r>
                        <a:rPr lang="en-US" sz="1050" kern="100">
                          <a:effectLst/>
                          <a:latin typeface="Times New Roman"/>
                          <a:ea typeface="宋体"/>
                        </a:rPr>
                        <a:t>0</a:t>
                      </a:r>
                      <a:r>
                        <a:rPr lang="zh-CN" sz="1050" kern="100">
                          <a:effectLst/>
                          <a:latin typeface="Times New Roman"/>
                          <a:ea typeface="宋体"/>
                        </a:rPr>
                        <a:t>。</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sp>
        <p:nvSpPr>
          <p:cNvPr id="48" name="圆角矩形 47"/>
          <p:cNvSpPr/>
          <p:nvPr/>
        </p:nvSpPr>
        <p:spPr>
          <a:xfrm>
            <a:off x="781952" y="5468649"/>
            <a:ext cx="7560840" cy="408623"/>
          </a:xfrm>
          <a:prstGeom prst="roundRect">
            <a:avLst/>
          </a:prstGeom>
          <a:solidFill>
            <a:srgbClr val="0567A2"/>
          </a:solidFill>
          <a:ln>
            <a:solidFill>
              <a:schemeClr val="bg2">
                <a:lumMod val="75000"/>
              </a:schemeClr>
            </a:solidFill>
          </a:ln>
          <a:effectLst>
            <a:outerShdw blurRad="50800" dist="38100" dir="2700000" algn="tl" rotWithShape="0">
              <a:prstClr val="black">
                <a:alpha val="40000"/>
              </a:prstClr>
            </a:outerShdw>
          </a:effectLst>
        </p:spPr>
        <p:txBody>
          <a:bodyPr wrap="square" anchor="ctr">
            <a:spAutoFit/>
          </a:bodyPr>
          <a:lstStyle/>
          <a:p>
            <a:pPr algn="ctr">
              <a:defRPr/>
            </a:pPr>
            <a:r>
              <a:rPr lang="zh-CN" altLang="en-US" b="1" dirty="0">
                <a:solidFill>
                  <a:schemeClr val="bg1"/>
                </a:solidFill>
                <a:ea typeface="宋体" pitchFamily="2" charset="-122"/>
              </a:rPr>
              <a:t>案例</a:t>
            </a:r>
            <a:r>
              <a:rPr lang="zh-CN" altLang="en-US" b="1" smtClean="0">
                <a:solidFill>
                  <a:schemeClr val="bg1"/>
                </a:solidFill>
                <a:ea typeface="宋体" pitchFamily="2" charset="-122"/>
              </a:rPr>
              <a:t>代码（详见教材</a:t>
            </a:r>
            <a:r>
              <a:rPr lang="en-US" altLang="zh-CN" b="1" smtClean="0">
                <a:solidFill>
                  <a:schemeClr val="bg1"/>
                </a:solidFill>
                <a:ea typeface="宋体" pitchFamily="2" charset="-122"/>
              </a:rPr>
              <a:t>demo3-6</a:t>
            </a:r>
            <a:r>
              <a:rPr lang="zh-CN" altLang="en-US" b="1" smtClean="0">
                <a:solidFill>
                  <a:schemeClr val="bg1"/>
                </a:solidFill>
                <a:ea typeface="宋体" pitchFamily="2" charset="-122"/>
              </a:rPr>
              <a:t>）</a:t>
            </a:r>
            <a:endParaRPr lang="en-US" altLang="zh-CN" b="1" dirty="0">
              <a:solidFill>
                <a:schemeClr val="bg1"/>
              </a:solidFill>
              <a:ea typeface="宋体" pitchFamily="2" charset="-122"/>
            </a:endParaRPr>
          </a:p>
        </p:txBody>
      </p:sp>
      <p:cxnSp>
        <p:nvCxnSpPr>
          <p:cNvPr id="49" name="直接连接符 48"/>
          <p:cNvCxnSpPr/>
          <p:nvPr/>
        </p:nvCxnSpPr>
        <p:spPr bwMode="auto">
          <a:xfrm>
            <a:off x="611560" y="5323961"/>
            <a:ext cx="7920880" cy="0"/>
          </a:xfrm>
          <a:prstGeom prst="line">
            <a:avLst/>
          </a:prstGeom>
          <a:noFill/>
          <a:ln w="28575" cap="flat" cmpd="sng" algn="ctr">
            <a:solidFill>
              <a:srgbClr val="0567A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标题 1"/>
          <p:cNvSpPr>
            <a:spLocks noChangeArrowheads="1"/>
          </p:cNvSpPr>
          <p:nvPr/>
        </p:nvSpPr>
        <p:spPr bwMode="auto">
          <a:xfrm>
            <a:off x="1635852" y="190730"/>
            <a:ext cx="7544659"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前导</a:t>
            </a:r>
            <a:r>
              <a:rPr lang="zh-CN" altLang="en-US" sz="3600" b="1">
                <a:solidFill>
                  <a:srgbClr val="0567A2"/>
                </a:solidFill>
                <a:latin typeface="微软雅黑" pitchFamily="34" charset="-122"/>
                <a:ea typeface="微软雅黑" pitchFamily="34" charset="-122"/>
                <a:sym typeface="宋体" charset="-122"/>
              </a:rPr>
              <a:t>知识</a:t>
            </a:r>
            <a:r>
              <a:rPr lang="en-US" altLang="zh-CN" sz="3600" b="1">
                <a:solidFill>
                  <a:srgbClr val="0567A2"/>
                </a:solidFill>
                <a:latin typeface="微软雅黑" pitchFamily="34" charset="-122"/>
                <a:ea typeface="微软雅黑" pitchFamily="34" charset="-122"/>
                <a:sym typeface="宋体" charset="-122"/>
              </a:rPr>
              <a:t>-</a:t>
            </a:r>
            <a:r>
              <a:rPr lang="en-US" altLang="zh-CN" sz="3600" b="1">
                <a:solidFill>
                  <a:srgbClr val="0567A2"/>
                </a:solidFill>
                <a:latin typeface="微软雅黑" pitchFamily="34" charset="-122"/>
                <a:ea typeface="微软雅黑" pitchFamily="34" charset="-122"/>
              </a:rPr>
              <a:t>CSS3 </a:t>
            </a:r>
            <a:r>
              <a:rPr lang="zh-CN" altLang="zh-CN" sz="3600" b="1" smtClean="0">
                <a:solidFill>
                  <a:srgbClr val="0567A2"/>
                </a:solidFill>
                <a:latin typeface="微软雅黑" pitchFamily="34" charset="-122"/>
                <a:ea typeface="微软雅黑" pitchFamily="34" charset="-122"/>
              </a:rPr>
              <a:t>过渡</a:t>
            </a:r>
            <a:endParaRPr lang="zh-CN" altLang="zh-CN" sz="3600" b="1">
              <a:solidFill>
                <a:srgbClr val="0567A2"/>
              </a:solidFill>
              <a:latin typeface="微软雅黑" pitchFamily="34" charset="-122"/>
              <a:ea typeface="微软雅黑" pitchFamily="34" charset="-122"/>
            </a:endParaRPr>
          </a:p>
        </p:txBody>
      </p:sp>
    </p:spTree>
    <p:extLst>
      <p:ext uri="{BB962C8B-B14F-4D97-AF65-F5344CB8AC3E}">
        <p14:creationId xmlns:p14="http://schemas.microsoft.com/office/powerpoint/2010/main" val="196435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wipe(left)">
                                      <p:cBhvr>
                                        <p:cTn id="14" dur="500"/>
                                        <p:tgtEl>
                                          <p:spTgt spid="41"/>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41"/>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40"/>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left)">
                                      <p:cBhvr>
                                        <p:cTn id="26" dur="500"/>
                                        <p:tgtEl>
                                          <p:spTgt spid="4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left)">
                                      <p:cBhvr>
                                        <p:cTn id="29" dur="500"/>
                                        <p:tgtEl>
                                          <p:spTgt spid="4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43"/>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42"/>
                                        </p:tgtEl>
                                        <p:attrNameLst>
                                          <p:attrName>style.visibility</p:attrName>
                                        </p:attrNameLst>
                                      </p:cBhvr>
                                      <p:to>
                                        <p:strVal val="hidden"/>
                                      </p:to>
                                    </p:set>
                                  </p:childTnLst>
                                </p:cTn>
                              </p:par>
                              <p:par>
                                <p:cTn id="36" presetID="22" presetClass="entr" presetSubtype="8" fill="hold"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left)">
                                      <p:cBhvr>
                                        <p:cTn id="38" dur="500"/>
                                        <p:tgtEl>
                                          <p:spTgt spid="4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left)">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4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44"/>
                                        </p:tgtEl>
                                        <p:attrNameLst>
                                          <p:attrName>style.visibility</p:attrName>
                                        </p:attrNameLst>
                                      </p:cBhvr>
                                      <p:to>
                                        <p:strVal val="hidden"/>
                                      </p:to>
                                    </p:set>
                                  </p:childTnLst>
                                </p:cTn>
                              </p:par>
                              <p:par>
                                <p:cTn id="48" presetID="22" presetClass="entr" presetSubtype="8" fill="hold" grpId="0"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wipe(left)">
                                      <p:cBhvr>
                                        <p:cTn id="50" dur="500"/>
                                        <p:tgtEl>
                                          <p:spTgt spid="46"/>
                                        </p:tgtEl>
                                      </p:cBhvr>
                                    </p:animEffect>
                                  </p:childTnLst>
                                </p:cTn>
                              </p:par>
                              <p:par>
                                <p:cTn id="51" presetID="22" presetClass="entr" presetSubtype="8"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left)">
                                      <p:cBhvr>
                                        <p:cTn id="53" dur="500"/>
                                        <p:tgtEl>
                                          <p:spTgt spid="4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46"/>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47"/>
                                        </p:tgtEl>
                                        <p:attrNameLst>
                                          <p:attrName>style.visibility</p:attrName>
                                        </p:attrNameLst>
                                      </p:cBhvr>
                                      <p:to>
                                        <p:strVal val="hidden"/>
                                      </p:to>
                                    </p:set>
                                  </p:childTnLst>
                                </p:cTn>
                              </p:par>
                              <p:par>
                                <p:cTn id="60" presetID="53" presetClass="entr" presetSubtype="16"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anim calcmode="lin" valueType="num">
                                      <p:cBhvr>
                                        <p:cTn id="62" dur="500" fill="hold"/>
                                        <p:tgtEl>
                                          <p:spTgt spid="49"/>
                                        </p:tgtEl>
                                        <p:attrNameLst>
                                          <p:attrName>ppt_w</p:attrName>
                                        </p:attrNameLst>
                                      </p:cBhvr>
                                      <p:tavLst>
                                        <p:tav tm="0">
                                          <p:val>
                                            <p:fltVal val="0"/>
                                          </p:val>
                                        </p:tav>
                                        <p:tav tm="100000">
                                          <p:val>
                                            <p:strVal val="#ppt_w"/>
                                          </p:val>
                                        </p:tav>
                                      </p:tavLst>
                                    </p:anim>
                                    <p:anim calcmode="lin" valueType="num">
                                      <p:cBhvr>
                                        <p:cTn id="63" dur="500" fill="hold"/>
                                        <p:tgtEl>
                                          <p:spTgt spid="49"/>
                                        </p:tgtEl>
                                        <p:attrNameLst>
                                          <p:attrName>ppt_h</p:attrName>
                                        </p:attrNameLst>
                                      </p:cBhvr>
                                      <p:tavLst>
                                        <p:tav tm="0">
                                          <p:val>
                                            <p:fltVal val="0"/>
                                          </p:val>
                                        </p:tav>
                                        <p:tav tm="100000">
                                          <p:val>
                                            <p:strVal val="#ppt_h"/>
                                          </p:val>
                                        </p:tav>
                                      </p:tavLst>
                                    </p:anim>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2" grpId="0" animBg="1"/>
      <p:bldP spid="42" grpId="1" animBg="1"/>
      <p:bldP spid="44" grpId="0" animBg="1"/>
      <p:bldP spid="44" grpId="1" animBg="1"/>
      <p:bldP spid="46" grpId="0" animBg="1"/>
      <p:bldP spid="46" grpId="1" animBg="1"/>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4294967295"/>
          </p:nvPr>
        </p:nvSpPr>
        <p:spPr bwMode="auto">
          <a:xfrm>
            <a:off x="481013" y="1484784"/>
            <a:ext cx="7691387" cy="8000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p>
            <a:pPr lvl="1">
              <a:lnSpc>
                <a:spcPct val="150000"/>
              </a:lnSpc>
              <a:defRPr/>
            </a:pPr>
            <a:r>
              <a:rPr lang="en-US" altLang="zh-CN" sz="1800" smtClean="0">
                <a:latin typeface="微软雅黑" panose="020B0503020204020204" pitchFamily="34" charset="-122"/>
                <a:ea typeface="微软雅黑" panose="020B0503020204020204" pitchFamily="34" charset="-122"/>
              </a:rPr>
              <a:t>CSS3</a:t>
            </a:r>
            <a:r>
              <a:rPr lang="zh-CN" altLang="zh-CN" sz="1800">
                <a:latin typeface="微软雅黑" panose="020B0503020204020204" pitchFamily="34" charset="-122"/>
                <a:ea typeface="微软雅黑" panose="020B0503020204020204" pitchFamily="34" charset="-122"/>
              </a:rPr>
              <a:t>动画相关的第二个属性就是</a:t>
            </a:r>
            <a:r>
              <a:rPr lang="en-US" altLang="zh-CN" sz="1800">
                <a:latin typeface="微软雅黑" panose="020B0503020204020204" pitchFamily="34" charset="-122"/>
                <a:ea typeface="微软雅黑" panose="020B0503020204020204" pitchFamily="34" charset="-122"/>
              </a:rPr>
              <a:t>transform</a:t>
            </a:r>
            <a:r>
              <a:rPr lang="zh-CN" altLang="zh-CN" sz="1800">
                <a:latin typeface="微软雅黑" panose="020B0503020204020204" pitchFamily="34" charset="-122"/>
                <a:ea typeface="微软雅黑" panose="020B0503020204020204" pitchFamily="34" charset="-122"/>
              </a:rPr>
              <a:t>，翻译成中文的含义是“改变，使</a:t>
            </a:r>
            <a:r>
              <a:rPr lang="en-US" altLang="zh-CN" sz="1800">
                <a:latin typeface="微软雅黑" panose="020B0503020204020204" pitchFamily="34" charset="-122"/>
                <a:ea typeface="微软雅黑" panose="020B0503020204020204" pitchFamily="34" charset="-122"/>
              </a:rPr>
              <a:t>…</a:t>
            </a:r>
            <a:r>
              <a:rPr lang="zh-CN" altLang="zh-CN" sz="1800">
                <a:latin typeface="微软雅黑" panose="020B0503020204020204" pitchFamily="34" charset="-122"/>
                <a:ea typeface="微软雅黑" panose="020B0503020204020204" pitchFamily="34" charset="-122"/>
              </a:rPr>
              <a:t>变形；转换”</a:t>
            </a:r>
            <a:r>
              <a:rPr lang="zh-CN" altLang="zh-CN" sz="1800" smtClean="0">
                <a:latin typeface="微软雅黑" panose="020B0503020204020204" pitchFamily="34" charset="-122"/>
                <a:ea typeface="微软雅黑" panose="020B0503020204020204" pitchFamily="34" charset="-122"/>
              </a:rPr>
              <a:t>，</a:t>
            </a:r>
            <a:r>
              <a:rPr lang="zh-CN" altLang="en-US" sz="1800" smtClean="0">
                <a:latin typeface="微软雅黑" panose="020B0503020204020204" pitchFamily="34" charset="-122"/>
                <a:ea typeface="微软雅黑" panose="020B0503020204020204" pitchFamily="34" charset="-122"/>
              </a:rPr>
              <a:t>用于</a:t>
            </a:r>
            <a:r>
              <a:rPr lang="zh-CN" altLang="zh-CN" sz="1800">
                <a:latin typeface="微软雅黑" panose="020B0503020204020204" pitchFamily="34" charset="-122"/>
                <a:ea typeface="微软雅黑" panose="020B0503020204020204" pitchFamily="34" charset="-122"/>
              </a:rPr>
              <a:t>向元素应用</a:t>
            </a:r>
            <a:r>
              <a:rPr lang="en-US" altLang="zh-CN" sz="1800">
                <a:latin typeface="微软雅黑" panose="020B0503020204020204" pitchFamily="34" charset="-122"/>
                <a:ea typeface="微软雅黑" panose="020B0503020204020204" pitchFamily="34" charset="-122"/>
              </a:rPr>
              <a:t>2D</a:t>
            </a:r>
            <a:r>
              <a:rPr lang="zh-CN" altLang="zh-CN" sz="1800">
                <a:latin typeface="微软雅黑" panose="020B0503020204020204" pitchFamily="34" charset="-122"/>
                <a:ea typeface="微软雅黑" panose="020B0503020204020204" pitchFamily="34" charset="-122"/>
              </a:rPr>
              <a:t>或</a:t>
            </a:r>
            <a:r>
              <a:rPr lang="en-US" altLang="zh-CN" sz="1800">
                <a:latin typeface="微软雅黑" panose="020B0503020204020204" pitchFamily="34" charset="-122"/>
                <a:ea typeface="微软雅黑" panose="020B0503020204020204" pitchFamily="34" charset="-122"/>
              </a:rPr>
              <a:t>3D </a:t>
            </a:r>
            <a:r>
              <a:rPr lang="zh-CN" altLang="zh-CN" sz="1800" smtClean="0">
                <a:latin typeface="微软雅黑" panose="020B0503020204020204" pitchFamily="34" charset="-122"/>
                <a:ea typeface="微软雅黑" panose="020B0503020204020204" pitchFamily="34" charset="-122"/>
              </a:rPr>
              <a:t>转换</a:t>
            </a:r>
            <a:r>
              <a:rPr lang="zh-CN" altLang="en-US" sz="1800">
                <a:latin typeface="微软雅黑" panose="020B0503020204020204" pitchFamily="34" charset="-122"/>
                <a:ea typeface="微软雅黑" panose="020B0503020204020204" pitchFamily="34" charset="-122"/>
              </a:rPr>
              <a:t>。</a:t>
            </a:r>
            <a:endParaRPr lang="zh-CN" altLang="zh-CN" sz="1800">
              <a:latin typeface="微软雅黑" panose="020B0503020204020204" pitchFamily="34" charset="-122"/>
              <a:ea typeface="微软雅黑" panose="020B0503020204020204" pitchFamily="34" charset="-122"/>
            </a:endParaRPr>
          </a:p>
        </p:txBody>
      </p:sp>
      <p:sp>
        <p:nvSpPr>
          <p:cNvPr id="6" name="矩形 5"/>
          <p:cNvSpPr/>
          <p:nvPr/>
        </p:nvSpPr>
        <p:spPr>
          <a:xfrm>
            <a:off x="560388" y="836712"/>
            <a:ext cx="2475806" cy="589072"/>
          </a:xfrm>
          <a:prstGeom prst="rect">
            <a:avLst/>
          </a:prstGeom>
        </p:spPr>
        <p:txBody>
          <a:bodyPr wrap="none">
            <a:spAutoFit/>
          </a:bodyPr>
          <a:lstStyle/>
          <a:p>
            <a:pPr marL="342900" indent="-342900">
              <a:lnSpc>
                <a:spcPct val="150000"/>
              </a:lnSpc>
              <a:spcBef>
                <a:spcPct val="20000"/>
              </a:spcBef>
              <a:buFontTx/>
              <a:buChar char="•"/>
              <a:defRPr/>
            </a:pPr>
            <a:r>
              <a:rPr lang="en-US" altLang="zh-CN" sz="2400" b="1" smtClean="0">
                <a:solidFill>
                  <a:srgbClr val="0567A2"/>
                </a:solidFill>
              </a:rPr>
              <a:t>CSS3 transform</a:t>
            </a:r>
            <a:endParaRPr lang="en-US" altLang="zh-CN" sz="2400" b="1" dirty="0">
              <a:solidFill>
                <a:srgbClr val="0567A2"/>
              </a:solidFill>
            </a:endParaRPr>
          </a:p>
        </p:txBody>
      </p:sp>
      <p:sp>
        <p:nvSpPr>
          <p:cNvPr id="71" name="内容占位符 2"/>
          <p:cNvSpPr txBox="1">
            <a:spLocks/>
          </p:cNvSpPr>
          <p:nvPr/>
        </p:nvSpPr>
        <p:spPr bwMode="auto">
          <a:xfrm>
            <a:off x="395536" y="4678823"/>
            <a:ext cx="7776864" cy="58402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lvl="1">
              <a:lnSpc>
                <a:spcPct val="150000"/>
              </a:lnSpc>
              <a:defRPr/>
            </a:pPr>
            <a:r>
              <a:rPr lang="en-US" altLang="zh-CN" sz="1800" kern="0" smtClean="0">
                <a:latin typeface="微软雅黑" panose="020B0503020204020204" pitchFamily="34" charset="-122"/>
                <a:ea typeface="微软雅黑" panose="020B0503020204020204" pitchFamily="34" charset="-122"/>
              </a:rPr>
              <a:t>transform</a:t>
            </a:r>
            <a:r>
              <a:rPr lang="zh-CN" altLang="zh-CN" sz="1800" kern="0">
                <a:latin typeface="微软雅黑" panose="020B0503020204020204" pitchFamily="34" charset="-122"/>
                <a:ea typeface="微软雅黑" panose="020B0503020204020204" pitchFamily="34" charset="-122"/>
              </a:rPr>
              <a:t>属性的基本语法如下所示：</a:t>
            </a:r>
          </a:p>
          <a:p>
            <a:pPr lvl="1">
              <a:lnSpc>
                <a:spcPct val="150000"/>
              </a:lnSpc>
              <a:defRPr/>
            </a:pPr>
            <a:endParaRPr lang="zh-CN" altLang="zh-CN" sz="1800" kern="0">
              <a:latin typeface="微软雅黑" panose="020B0503020204020204" pitchFamily="34" charset="-122"/>
              <a:ea typeface="微软雅黑" panose="020B0503020204020204" pitchFamily="34" charset="-122"/>
            </a:endParaRPr>
          </a:p>
        </p:txBody>
      </p:sp>
      <p:sp>
        <p:nvSpPr>
          <p:cNvPr id="72" name="TextBox 71"/>
          <p:cNvSpPr txBox="1"/>
          <p:nvPr/>
        </p:nvSpPr>
        <p:spPr>
          <a:xfrm>
            <a:off x="1115616" y="5406865"/>
            <a:ext cx="6984776" cy="531213"/>
          </a:xfrm>
          <a:prstGeom prst="rect">
            <a:avLst/>
          </a:prstGeom>
          <a:solidFill>
            <a:schemeClr val="accent5">
              <a:lumMod val="20000"/>
              <a:lumOff val="80000"/>
            </a:schemeClr>
          </a:solidFill>
          <a:ln w="19050">
            <a:noFill/>
          </a:ln>
        </p:spPr>
        <p:txBody>
          <a:bodyPr>
            <a:noAutofit/>
          </a:bodyPr>
          <a:lstStyle/>
          <a:p>
            <a:pPr indent="457200">
              <a:lnSpc>
                <a:spcPct val="150000"/>
              </a:lnSpc>
            </a:pPr>
            <a:r>
              <a:rPr lang="en-US" altLang="zh-CN" sz="1600"/>
              <a:t>transform</a:t>
            </a:r>
            <a:r>
              <a:rPr lang="zh-CN" altLang="zh-CN" sz="1600"/>
              <a:t>：</a:t>
            </a:r>
            <a:r>
              <a:rPr lang="en-US" altLang="zh-CN" sz="1600"/>
              <a:t>none | </a:t>
            </a:r>
            <a:r>
              <a:rPr lang="en-US" altLang="zh-CN" sz="1600" i="1"/>
              <a:t>transform-functions</a:t>
            </a:r>
            <a:r>
              <a:rPr lang="en-US" altLang="zh-CN" sz="1600"/>
              <a:t>;</a:t>
            </a:r>
            <a:endParaRPr lang="zh-CN" altLang="zh-CN" sz="1600"/>
          </a:p>
          <a:p>
            <a:pPr indent="457200">
              <a:lnSpc>
                <a:spcPct val="150000"/>
              </a:lnSpc>
            </a:pPr>
            <a:endParaRPr lang="zh-CN" altLang="zh-CN" sz="1600"/>
          </a:p>
          <a:p>
            <a:pPr indent="457200">
              <a:lnSpc>
                <a:spcPct val="150000"/>
              </a:lnSpc>
            </a:pPr>
            <a:endParaRPr lang="zh-CN" altLang="zh-CN" sz="1600"/>
          </a:p>
          <a:p>
            <a:pPr indent="457200">
              <a:lnSpc>
                <a:spcPct val="150000"/>
              </a:lnSpc>
            </a:pPr>
            <a:endParaRPr lang="zh-CN" altLang="zh-CN" sz="1600"/>
          </a:p>
        </p:txBody>
      </p:sp>
      <p:grpSp>
        <p:nvGrpSpPr>
          <p:cNvPr id="73" name="组合 72"/>
          <p:cNvGrpSpPr/>
          <p:nvPr/>
        </p:nvGrpSpPr>
        <p:grpSpPr>
          <a:xfrm rot="16200000">
            <a:off x="2766381" y="5583456"/>
            <a:ext cx="226866" cy="504057"/>
            <a:chOff x="4067944" y="3827952"/>
            <a:chExt cx="252028" cy="648072"/>
          </a:xfrm>
        </p:grpSpPr>
        <p:sp>
          <p:nvSpPr>
            <p:cNvPr id="74" name="左中括号 73"/>
            <p:cNvSpPr/>
            <p:nvPr/>
          </p:nvSpPr>
          <p:spPr bwMode="auto">
            <a:xfrm>
              <a:off x="4211960" y="3827952"/>
              <a:ext cx="108012" cy="648072"/>
            </a:xfrm>
            <a:prstGeom prst="leftBracket">
              <a:avLst/>
            </a:prstGeom>
            <a:noFill/>
            <a:ln w="28575" cap="flat" cmpd="sng" algn="ctr">
              <a:solidFill>
                <a:schemeClr val="bg2">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rgbClr val="FF0000"/>
                </a:solidFill>
                <a:effectLst/>
                <a:latin typeface="Arial" pitchFamily="34" charset="0"/>
                <a:ea typeface="宋体" pitchFamily="2" charset="-122"/>
              </a:endParaRPr>
            </a:p>
          </p:txBody>
        </p:sp>
        <p:cxnSp>
          <p:nvCxnSpPr>
            <p:cNvPr id="75" name="直接连接符 74"/>
            <p:cNvCxnSpPr/>
            <p:nvPr/>
          </p:nvCxnSpPr>
          <p:spPr bwMode="auto">
            <a:xfrm>
              <a:off x="4067944" y="4113076"/>
              <a:ext cx="144016" cy="0"/>
            </a:xfrm>
            <a:prstGeom prst="line">
              <a:avLst/>
            </a:prstGeom>
            <a:noFill/>
            <a:ln w="28575" cap="flat" cmpd="sng" algn="ctr">
              <a:solidFill>
                <a:schemeClr val="bg2">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6" name="矩形 75"/>
          <p:cNvSpPr/>
          <p:nvPr/>
        </p:nvSpPr>
        <p:spPr>
          <a:xfrm>
            <a:off x="1187624" y="5938078"/>
            <a:ext cx="4204841" cy="523220"/>
          </a:xfrm>
          <a:prstGeom prst="rect">
            <a:avLst/>
          </a:prstGeom>
        </p:spPr>
        <p:txBody>
          <a:bodyPr wrap="square">
            <a:spAutoFit/>
          </a:bodyPr>
          <a:lstStyle/>
          <a:p>
            <a:r>
              <a:rPr lang="zh-CN" altLang="zh-CN" sz="1400" smtClean="0">
                <a:solidFill>
                  <a:srgbClr val="FF0000"/>
                </a:solidFill>
                <a:latin typeface="微软雅黑" panose="020B0503020204020204" pitchFamily="34" charset="-122"/>
                <a:ea typeface="微软雅黑" panose="020B0503020204020204" pitchFamily="34" charset="-122"/>
              </a:rPr>
              <a:t>默认</a:t>
            </a:r>
            <a:r>
              <a:rPr lang="zh-CN" altLang="zh-CN" sz="1400">
                <a:solidFill>
                  <a:srgbClr val="FF0000"/>
                </a:solidFill>
                <a:latin typeface="微软雅黑" panose="020B0503020204020204" pitchFamily="34" charset="-122"/>
                <a:ea typeface="微软雅黑" panose="020B0503020204020204" pitchFamily="34" charset="-122"/>
              </a:rPr>
              <a:t>值为</a:t>
            </a:r>
            <a:r>
              <a:rPr lang="en-US" altLang="zh-CN" sz="1400">
                <a:solidFill>
                  <a:srgbClr val="FF0000"/>
                </a:solidFill>
                <a:latin typeface="微软雅黑" panose="020B0503020204020204" pitchFamily="34" charset="-122"/>
                <a:ea typeface="微软雅黑" panose="020B0503020204020204" pitchFamily="34" charset="-122"/>
              </a:rPr>
              <a:t>none</a:t>
            </a:r>
            <a:r>
              <a:rPr lang="zh-CN" altLang="zh-CN" sz="1400">
                <a:solidFill>
                  <a:srgbClr val="FF0000"/>
                </a:solidFill>
                <a:latin typeface="微软雅黑" panose="020B0503020204020204" pitchFamily="34" charset="-122"/>
                <a:ea typeface="微软雅黑" panose="020B0503020204020204" pitchFamily="34" charset="-122"/>
              </a:rPr>
              <a:t>，适用于内联元素和块元素，表示不进行变形。</a:t>
            </a:r>
          </a:p>
        </p:txBody>
      </p:sp>
      <p:grpSp>
        <p:nvGrpSpPr>
          <p:cNvPr id="77" name="组合 76"/>
          <p:cNvGrpSpPr/>
          <p:nvPr/>
        </p:nvGrpSpPr>
        <p:grpSpPr>
          <a:xfrm rot="16200000">
            <a:off x="4010357" y="4987554"/>
            <a:ext cx="226863" cy="1695863"/>
            <a:chOff x="4067944" y="3789040"/>
            <a:chExt cx="252028" cy="648072"/>
          </a:xfrm>
        </p:grpSpPr>
        <p:sp>
          <p:nvSpPr>
            <p:cNvPr id="78" name="左中括号 77"/>
            <p:cNvSpPr/>
            <p:nvPr/>
          </p:nvSpPr>
          <p:spPr bwMode="auto">
            <a:xfrm>
              <a:off x="4211960" y="3789040"/>
              <a:ext cx="108012" cy="648072"/>
            </a:xfrm>
            <a:prstGeom prst="leftBracket">
              <a:avLst/>
            </a:prstGeom>
            <a:noFill/>
            <a:ln w="28575" cap="flat" cmpd="sng" algn="ctr">
              <a:solidFill>
                <a:schemeClr val="bg2">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rgbClr val="FF0000"/>
                </a:solidFill>
                <a:effectLst/>
                <a:latin typeface="Arial" pitchFamily="34" charset="0"/>
                <a:ea typeface="宋体" pitchFamily="2" charset="-122"/>
              </a:endParaRPr>
            </a:p>
          </p:txBody>
        </p:sp>
        <p:cxnSp>
          <p:nvCxnSpPr>
            <p:cNvPr id="79" name="直接连接符 78"/>
            <p:cNvCxnSpPr/>
            <p:nvPr/>
          </p:nvCxnSpPr>
          <p:spPr bwMode="auto">
            <a:xfrm>
              <a:off x="4067944" y="4113076"/>
              <a:ext cx="144016" cy="0"/>
            </a:xfrm>
            <a:prstGeom prst="line">
              <a:avLst/>
            </a:prstGeom>
            <a:noFill/>
            <a:ln w="28575" cap="flat" cmpd="sng" algn="ctr">
              <a:solidFill>
                <a:schemeClr val="bg2">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0" name="矩形 79"/>
          <p:cNvSpPr/>
          <p:nvPr/>
        </p:nvSpPr>
        <p:spPr>
          <a:xfrm>
            <a:off x="3347864" y="5948918"/>
            <a:ext cx="4464496" cy="307777"/>
          </a:xfrm>
          <a:prstGeom prst="rect">
            <a:avLst/>
          </a:prstGeom>
        </p:spPr>
        <p:txBody>
          <a:bodyPr wrap="square">
            <a:spAutoFit/>
          </a:bodyPr>
          <a:lstStyle/>
          <a:p>
            <a:r>
              <a:rPr lang="zh-CN" altLang="zh-CN" sz="1400" smtClean="0">
                <a:solidFill>
                  <a:srgbClr val="FF0000"/>
                </a:solidFill>
                <a:latin typeface="微软雅黑" panose="020B0503020204020204" pitchFamily="34" charset="-122"/>
                <a:ea typeface="微软雅黑" panose="020B0503020204020204" pitchFamily="34" charset="-122"/>
              </a:rPr>
              <a:t>用于</a:t>
            </a:r>
            <a:r>
              <a:rPr lang="zh-CN" altLang="zh-CN" sz="1400">
                <a:solidFill>
                  <a:srgbClr val="FF0000"/>
                </a:solidFill>
                <a:latin typeface="微软雅黑" panose="020B0503020204020204" pitchFamily="34" charset="-122"/>
                <a:ea typeface="微软雅黑" panose="020B0503020204020204" pitchFamily="34" charset="-122"/>
              </a:rPr>
              <a:t>设置变形函数，可以是一个或多个变形函数列表。</a:t>
            </a:r>
          </a:p>
        </p:txBody>
      </p:sp>
      <p:pic>
        <p:nvPicPr>
          <p:cNvPr id="8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537" y="3589734"/>
            <a:ext cx="1028700"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0" name="组合 89"/>
          <p:cNvGrpSpPr/>
          <p:nvPr/>
        </p:nvGrpSpPr>
        <p:grpSpPr>
          <a:xfrm>
            <a:off x="3908673" y="2400647"/>
            <a:ext cx="2391519" cy="1094235"/>
            <a:chOff x="3581673" y="3187643"/>
            <a:chExt cx="2391519" cy="1094235"/>
          </a:xfrm>
        </p:grpSpPr>
        <p:cxnSp>
          <p:nvCxnSpPr>
            <p:cNvPr id="91" name="直接箭头连接符 90"/>
            <p:cNvCxnSpPr/>
            <p:nvPr/>
          </p:nvCxnSpPr>
          <p:spPr bwMode="auto">
            <a:xfrm flipV="1">
              <a:off x="3581673" y="3641528"/>
              <a:ext cx="1419969" cy="640350"/>
            </a:xfrm>
            <a:prstGeom prst="straightConnector1">
              <a:avLst/>
            </a:prstGeom>
            <a:noFill/>
            <a:ln w="28575"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 name="TextBox 91"/>
            <p:cNvSpPr txBox="1"/>
            <p:nvPr/>
          </p:nvSpPr>
          <p:spPr>
            <a:xfrm rot="19686800">
              <a:off x="3885953" y="3576897"/>
              <a:ext cx="543739" cy="307777"/>
            </a:xfrm>
            <a:prstGeom prst="rect">
              <a:avLst/>
            </a:prstGeom>
            <a:noFill/>
          </p:spPr>
          <p:txBody>
            <a:bodyPr wrap="none" rtlCol="0">
              <a:spAutoFit/>
            </a:bodyPr>
            <a:lstStyle/>
            <a:p>
              <a:r>
                <a:rPr lang="zh-CN" altLang="en-US" sz="1400">
                  <a:solidFill>
                    <a:srgbClr val="FF0000"/>
                  </a:solidFill>
                  <a:latin typeface="微软雅黑" pitchFamily="34" charset="-122"/>
                  <a:ea typeface="微软雅黑" pitchFamily="34" charset="-122"/>
                </a:rPr>
                <a:t>旋转</a:t>
              </a:r>
            </a:p>
          </p:txBody>
        </p:sp>
        <p:pic>
          <p:nvPicPr>
            <p:cNvPr id="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642" y="3187643"/>
              <a:ext cx="97155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4" name="组合 93"/>
          <p:cNvGrpSpPr/>
          <p:nvPr/>
        </p:nvGrpSpPr>
        <p:grpSpPr>
          <a:xfrm>
            <a:off x="3908673" y="3143890"/>
            <a:ext cx="2895575" cy="563840"/>
            <a:chOff x="3581673" y="3930886"/>
            <a:chExt cx="2895575" cy="563840"/>
          </a:xfrm>
        </p:grpSpPr>
        <p:pic>
          <p:nvPicPr>
            <p:cNvPr id="9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1873" y="3930886"/>
              <a:ext cx="109537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6" name="直接箭头连接符 95"/>
            <p:cNvCxnSpPr/>
            <p:nvPr/>
          </p:nvCxnSpPr>
          <p:spPr bwMode="auto">
            <a:xfrm flipV="1">
              <a:off x="3581673" y="4281878"/>
              <a:ext cx="1656184" cy="212848"/>
            </a:xfrm>
            <a:prstGeom prst="straightConnector1">
              <a:avLst/>
            </a:prstGeom>
            <a:noFill/>
            <a:ln w="28575"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 name="TextBox 96"/>
            <p:cNvSpPr txBox="1"/>
            <p:nvPr/>
          </p:nvSpPr>
          <p:spPr>
            <a:xfrm rot="20921762">
              <a:off x="3984143" y="4061782"/>
              <a:ext cx="543739" cy="307777"/>
            </a:xfrm>
            <a:prstGeom prst="rect">
              <a:avLst/>
            </a:prstGeom>
            <a:noFill/>
          </p:spPr>
          <p:txBody>
            <a:bodyPr wrap="none" rtlCol="0">
              <a:spAutoFit/>
            </a:bodyPr>
            <a:lstStyle/>
            <a:p>
              <a:r>
                <a:rPr lang="zh-CN" altLang="en-US" sz="1400">
                  <a:solidFill>
                    <a:srgbClr val="FF0000"/>
                  </a:solidFill>
                  <a:latin typeface="微软雅黑" pitchFamily="34" charset="-122"/>
                  <a:ea typeface="微软雅黑" pitchFamily="34" charset="-122"/>
                </a:rPr>
                <a:t>倾斜</a:t>
              </a:r>
            </a:p>
          </p:txBody>
        </p:sp>
      </p:grpSp>
      <p:grpSp>
        <p:nvGrpSpPr>
          <p:cNvPr id="98" name="组合 97"/>
          <p:cNvGrpSpPr/>
          <p:nvPr/>
        </p:nvGrpSpPr>
        <p:grpSpPr>
          <a:xfrm>
            <a:off x="3908673" y="3732191"/>
            <a:ext cx="2679551" cy="661835"/>
            <a:chOff x="3581673" y="4519187"/>
            <a:chExt cx="2679551" cy="661835"/>
          </a:xfrm>
        </p:grpSpPr>
        <p:pic>
          <p:nvPicPr>
            <p:cNvPr id="9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2074" y="4800022"/>
              <a:ext cx="81915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0" name="直接箭头连接符 99"/>
            <p:cNvCxnSpPr/>
            <p:nvPr/>
          </p:nvCxnSpPr>
          <p:spPr bwMode="auto">
            <a:xfrm>
              <a:off x="3581673" y="4779582"/>
              <a:ext cx="1656184" cy="164456"/>
            </a:xfrm>
            <a:prstGeom prst="straightConnector1">
              <a:avLst/>
            </a:prstGeom>
            <a:noFill/>
            <a:ln w="28575"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 name="TextBox 100"/>
            <p:cNvSpPr txBox="1"/>
            <p:nvPr/>
          </p:nvSpPr>
          <p:spPr>
            <a:xfrm rot="353878">
              <a:off x="4066778" y="4519187"/>
              <a:ext cx="543739" cy="307777"/>
            </a:xfrm>
            <a:prstGeom prst="rect">
              <a:avLst/>
            </a:prstGeom>
            <a:noFill/>
          </p:spPr>
          <p:txBody>
            <a:bodyPr wrap="none" rtlCol="0">
              <a:spAutoFit/>
            </a:bodyPr>
            <a:lstStyle/>
            <a:p>
              <a:r>
                <a:rPr lang="zh-CN" altLang="en-US" sz="1400">
                  <a:solidFill>
                    <a:srgbClr val="FF0000"/>
                  </a:solidFill>
                  <a:latin typeface="微软雅黑" pitchFamily="34" charset="-122"/>
                  <a:ea typeface="微软雅黑" pitchFamily="34" charset="-122"/>
                </a:rPr>
                <a:t>缩放</a:t>
              </a:r>
            </a:p>
          </p:txBody>
        </p:sp>
      </p:grpSp>
      <p:grpSp>
        <p:nvGrpSpPr>
          <p:cNvPr id="102" name="组合 101"/>
          <p:cNvGrpSpPr/>
          <p:nvPr/>
        </p:nvGrpSpPr>
        <p:grpSpPr>
          <a:xfrm>
            <a:off x="3892074" y="4232675"/>
            <a:ext cx="2734250" cy="918390"/>
            <a:chOff x="3565074" y="5019671"/>
            <a:chExt cx="2734250" cy="918390"/>
          </a:xfrm>
        </p:grpSpPr>
        <p:cxnSp>
          <p:nvCxnSpPr>
            <p:cNvPr id="103" name="直接箭头连接符 102"/>
            <p:cNvCxnSpPr/>
            <p:nvPr/>
          </p:nvCxnSpPr>
          <p:spPr bwMode="auto">
            <a:xfrm>
              <a:off x="3565074" y="5052885"/>
              <a:ext cx="1494383" cy="539225"/>
            </a:xfrm>
            <a:prstGeom prst="straightConnector1">
              <a:avLst/>
            </a:prstGeom>
            <a:noFill/>
            <a:ln w="28575"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TextBox 103"/>
            <p:cNvSpPr txBox="1"/>
            <p:nvPr/>
          </p:nvSpPr>
          <p:spPr>
            <a:xfrm rot="1077380">
              <a:off x="4066778" y="5019671"/>
              <a:ext cx="543739" cy="307777"/>
            </a:xfrm>
            <a:prstGeom prst="rect">
              <a:avLst/>
            </a:prstGeom>
            <a:noFill/>
          </p:spPr>
          <p:txBody>
            <a:bodyPr wrap="none" rtlCol="0">
              <a:spAutoFit/>
            </a:bodyPr>
            <a:lstStyle/>
            <a:p>
              <a:r>
                <a:rPr lang="zh-CN" altLang="en-US" sz="1400">
                  <a:solidFill>
                    <a:srgbClr val="FF0000"/>
                  </a:solidFill>
                  <a:latin typeface="微软雅黑" pitchFamily="34" charset="-122"/>
                  <a:ea typeface="微软雅黑" pitchFamily="34" charset="-122"/>
                </a:rPr>
                <a:t>移动</a:t>
              </a:r>
            </a:p>
          </p:txBody>
        </p:sp>
        <p:pic>
          <p:nvPicPr>
            <p:cNvPr id="10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5849" y="5376086"/>
              <a:ext cx="1133475"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2" name="标题 1"/>
          <p:cNvSpPr>
            <a:spLocks noChangeArrowheads="1"/>
          </p:cNvSpPr>
          <p:nvPr/>
        </p:nvSpPr>
        <p:spPr bwMode="auto">
          <a:xfrm>
            <a:off x="1624330" y="199119"/>
            <a:ext cx="7536270"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前导</a:t>
            </a:r>
            <a:r>
              <a:rPr lang="zh-CN" altLang="en-US" sz="3600" b="1">
                <a:solidFill>
                  <a:srgbClr val="0567A2"/>
                </a:solidFill>
                <a:latin typeface="微软雅黑" pitchFamily="34" charset="-122"/>
                <a:ea typeface="微软雅黑" pitchFamily="34" charset="-122"/>
                <a:sym typeface="宋体" charset="-122"/>
              </a:rPr>
              <a:t>知识</a:t>
            </a:r>
            <a:r>
              <a:rPr lang="en-US" altLang="zh-CN" sz="3600" b="1">
                <a:solidFill>
                  <a:srgbClr val="0567A2"/>
                </a:solidFill>
                <a:latin typeface="微软雅黑" pitchFamily="34" charset="-122"/>
                <a:ea typeface="微软雅黑" pitchFamily="34" charset="-122"/>
                <a:sym typeface="宋体" charset="-122"/>
              </a:rPr>
              <a:t>-</a:t>
            </a:r>
            <a:r>
              <a:rPr lang="en-US" altLang="zh-CN" sz="3600" b="1" smtClean="0">
                <a:solidFill>
                  <a:srgbClr val="0567A2"/>
                </a:solidFill>
                <a:latin typeface="微软雅黑" pitchFamily="34" charset="-122"/>
                <a:ea typeface="微软雅黑" pitchFamily="34" charset="-122"/>
              </a:rPr>
              <a:t>CSS3 </a:t>
            </a:r>
            <a:r>
              <a:rPr lang="zh-CN" altLang="en-US" sz="3600" b="1" smtClean="0">
                <a:solidFill>
                  <a:srgbClr val="0567A2"/>
                </a:solidFill>
                <a:latin typeface="微软雅黑" pitchFamily="34" charset="-122"/>
                <a:ea typeface="微软雅黑" pitchFamily="34" charset="-122"/>
              </a:rPr>
              <a:t>变形</a:t>
            </a:r>
            <a:endParaRPr lang="zh-CN" altLang="zh-CN" sz="3600" b="1">
              <a:solidFill>
                <a:srgbClr val="0567A2"/>
              </a:solidFill>
              <a:latin typeface="微软雅黑" pitchFamily="34" charset="-122"/>
              <a:ea typeface="微软雅黑" pitchFamily="34" charset="-122"/>
            </a:endParaRPr>
          </a:p>
        </p:txBody>
      </p:sp>
    </p:spTree>
    <p:extLst>
      <p:ext uri="{BB962C8B-B14F-4D97-AF65-F5344CB8AC3E}">
        <p14:creationId xmlns:p14="http://schemas.microsoft.com/office/powerpoint/2010/main" val="327266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wipe(left)">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wipe(left)">
                                      <p:cBhvr>
                                        <p:cTn id="17" dur="500"/>
                                        <p:tgtEl>
                                          <p:spTgt spid="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wipe(left)">
                                      <p:cBhvr>
                                        <p:cTn id="22" dur="500"/>
                                        <p:tgtEl>
                                          <p:spTgt spid="9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wipe(left)">
                                      <p:cBhvr>
                                        <p:cTn id="27" dur="500"/>
                                        <p:tgtEl>
                                          <p:spTgt spid="10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wipe(down)">
                                      <p:cBhvr>
                                        <p:cTn id="32" dur="500"/>
                                        <p:tgtEl>
                                          <p:spTgt spid="7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2"/>
                                        </p:tgtEl>
                                        <p:attrNameLst>
                                          <p:attrName>style.visibility</p:attrName>
                                        </p:attrNameLst>
                                      </p:cBhvr>
                                      <p:to>
                                        <p:strVal val="visible"/>
                                      </p:to>
                                    </p:set>
                                    <p:anim calcmode="lin" valueType="num">
                                      <p:cBhvr additive="base">
                                        <p:cTn id="37" dur="500" fill="hold"/>
                                        <p:tgtEl>
                                          <p:spTgt spid="72"/>
                                        </p:tgtEl>
                                        <p:attrNameLst>
                                          <p:attrName>ppt_x</p:attrName>
                                        </p:attrNameLst>
                                      </p:cBhvr>
                                      <p:tavLst>
                                        <p:tav tm="0">
                                          <p:val>
                                            <p:strVal val="0-#ppt_w/2"/>
                                          </p:val>
                                        </p:tav>
                                        <p:tav tm="100000">
                                          <p:val>
                                            <p:strVal val="#ppt_x"/>
                                          </p:val>
                                        </p:tav>
                                      </p:tavLst>
                                    </p:anim>
                                    <p:anim calcmode="lin" valueType="num">
                                      <p:cBhvr additive="base">
                                        <p:cTn id="38" dur="500" fill="hold"/>
                                        <p:tgtEl>
                                          <p:spTgt spid="72"/>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wipe(left)">
                                      <p:cBhvr>
                                        <p:cTn id="42" dur="500"/>
                                        <p:tgtEl>
                                          <p:spTgt spid="73"/>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wipe(left)">
                                      <p:cBhvr>
                                        <p:cTn id="45" dur="500"/>
                                        <p:tgtEl>
                                          <p:spTgt spid="76"/>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76"/>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73"/>
                                        </p:tgtEl>
                                        <p:attrNameLst>
                                          <p:attrName>style.visibility</p:attrName>
                                        </p:attrNameLst>
                                      </p:cBhvr>
                                      <p:to>
                                        <p:strVal val="hidden"/>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wipe(left)">
                                      <p:cBhvr>
                                        <p:cTn id="55" dur="500"/>
                                        <p:tgtEl>
                                          <p:spTgt spid="77"/>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left)">
                                      <p:cBhvr>
                                        <p:cTn id="58"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6" grpId="0"/>
      <p:bldP spid="76" grpId="1"/>
      <p:bldP spid="8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4294967295"/>
          </p:nvPr>
        </p:nvSpPr>
        <p:spPr bwMode="auto">
          <a:xfrm>
            <a:off x="481013" y="1495525"/>
            <a:ext cx="7907411" cy="8000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742950" lvl="1" indent="-285750" eaLnBrk="0" fontAlgn="base" hangingPunct="0">
              <a:lnSpc>
                <a:spcPct val="170000"/>
              </a:lnSpc>
              <a:spcBef>
                <a:spcPct val="20000"/>
              </a:spcBef>
              <a:spcAft>
                <a:spcPct val="0"/>
              </a:spcAft>
              <a:buFont typeface="Arial" panose="020B0604020202020204" pitchFamily="34" charset="0"/>
              <a:buChar char="–"/>
              <a:defRPr/>
            </a:pPr>
            <a:r>
              <a:rPr lang="en-US" altLang="zh-CN" sz="1800" kern="0">
                <a:latin typeface="微软雅黑" panose="020B0503020204020204" pitchFamily="34" charset="-122"/>
                <a:ea typeface="微软雅黑" panose="020B0503020204020204" pitchFamily="34" charset="-122"/>
              </a:rPr>
              <a:t>transform-functions</a:t>
            </a:r>
            <a:r>
              <a:rPr lang="zh-CN" altLang="zh-CN" sz="1800" kern="0">
                <a:latin typeface="微软雅黑" panose="020B0503020204020204" pitchFamily="34" charset="-122"/>
                <a:ea typeface="微软雅黑" panose="020B0503020204020204" pitchFamily="34" charset="-122"/>
              </a:rPr>
              <a:t>的常用于</a:t>
            </a:r>
            <a:r>
              <a:rPr lang="en-US" altLang="zh-CN" sz="1800" kern="0">
                <a:latin typeface="微软雅黑" panose="020B0503020204020204" pitchFamily="34" charset="-122"/>
                <a:ea typeface="微软雅黑" panose="020B0503020204020204" pitchFamily="34" charset="-122"/>
              </a:rPr>
              <a:t>2D</a:t>
            </a:r>
            <a:r>
              <a:rPr lang="zh-CN" altLang="zh-CN" sz="1800" kern="0">
                <a:latin typeface="微软雅黑" panose="020B0503020204020204" pitchFamily="34" charset="-122"/>
                <a:ea typeface="微软雅黑" panose="020B0503020204020204" pitchFamily="34" charset="-122"/>
              </a:rPr>
              <a:t>转换的函数说明如</a:t>
            </a:r>
            <a:r>
              <a:rPr lang="zh-CN" altLang="en-US" sz="1800" kern="0">
                <a:latin typeface="微软雅黑" panose="020B0503020204020204" pitchFamily="34" charset="-122"/>
                <a:ea typeface="微软雅黑" panose="020B0503020204020204" pitchFamily="34" charset="-122"/>
              </a:rPr>
              <a:t>下</a:t>
            </a:r>
            <a:r>
              <a:rPr lang="zh-CN" altLang="zh-CN" sz="1800" kern="0">
                <a:latin typeface="微软雅黑" panose="020B0503020204020204" pitchFamily="34" charset="-122"/>
                <a:ea typeface="微软雅黑" panose="020B0503020204020204" pitchFamily="34" charset="-122"/>
              </a:rPr>
              <a:t>表所示。</a:t>
            </a:r>
          </a:p>
          <a:p>
            <a:pPr lvl="1">
              <a:lnSpc>
                <a:spcPct val="150000"/>
              </a:lnSpc>
              <a:defRPr/>
            </a:pPr>
            <a:endParaRPr lang="zh-CN" altLang="zh-CN" sz="1800">
              <a:latin typeface="微软雅黑" panose="020B0503020204020204" pitchFamily="34" charset="-122"/>
              <a:ea typeface="微软雅黑" panose="020B0503020204020204" pitchFamily="34" charset="-122"/>
            </a:endParaRPr>
          </a:p>
        </p:txBody>
      </p:sp>
      <p:sp>
        <p:nvSpPr>
          <p:cNvPr id="6" name="矩形 5"/>
          <p:cNvSpPr/>
          <p:nvPr/>
        </p:nvSpPr>
        <p:spPr>
          <a:xfrm>
            <a:off x="560388" y="962547"/>
            <a:ext cx="1499128" cy="583108"/>
          </a:xfrm>
          <a:prstGeom prst="rect">
            <a:avLst/>
          </a:prstGeom>
        </p:spPr>
        <p:txBody>
          <a:bodyPr wrap="none">
            <a:spAutoFit/>
          </a:bodyPr>
          <a:lstStyle/>
          <a:p>
            <a:pPr marL="342900" indent="-342900">
              <a:lnSpc>
                <a:spcPct val="150000"/>
              </a:lnSpc>
              <a:spcBef>
                <a:spcPct val="20000"/>
              </a:spcBef>
              <a:buFontTx/>
              <a:buChar char="•"/>
              <a:defRPr/>
            </a:pPr>
            <a:r>
              <a:rPr lang="en-US" altLang="zh-CN" sz="2400" b="1" smtClean="0">
                <a:solidFill>
                  <a:srgbClr val="0567A2"/>
                </a:solidFill>
              </a:rPr>
              <a:t>2D</a:t>
            </a:r>
            <a:r>
              <a:rPr lang="zh-CN" altLang="en-US" sz="2400" b="1" smtClean="0">
                <a:solidFill>
                  <a:srgbClr val="0567A2"/>
                </a:solidFill>
              </a:rPr>
              <a:t>转换</a:t>
            </a:r>
            <a:endParaRPr lang="en-US" altLang="zh-CN" sz="2400" b="1" dirty="0">
              <a:solidFill>
                <a:srgbClr val="0567A2"/>
              </a:solidFill>
            </a:endParaRPr>
          </a:p>
        </p:txBody>
      </p:sp>
      <p:graphicFrame>
        <p:nvGraphicFramePr>
          <p:cNvPr id="53" name="表格 52"/>
          <p:cNvGraphicFramePr>
            <a:graphicFrameLocks noGrp="1"/>
          </p:cNvGraphicFramePr>
          <p:nvPr>
            <p:extLst>
              <p:ext uri="{D42A27DB-BD31-4B8C-83A1-F6EECF244321}">
                <p14:modId xmlns:p14="http://schemas.microsoft.com/office/powerpoint/2010/main" val="3746460746"/>
              </p:ext>
            </p:extLst>
          </p:nvPr>
        </p:nvGraphicFramePr>
        <p:xfrm>
          <a:off x="1064444" y="2053367"/>
          <a:ext cx="7035948" cy="3554576"/>
        </p:xfrm>
        <a:graphic>
          <a:graphicData uri="http://schemas.openxmlformats.org/drawingml/2006/table">
            <a:tbl>
              <a:tblPr firstRow="1" firstCol="1" lastRow="1" lastCol="1" bandRow="1" bandCol="1"/>
              <a:tblGrid>
                <a:gridCol w="1779364"/>
                <a:gridCol w="1944216"/>
                <a:gridCol w="3312368"/>
              </a:tblGrid>
              <a:tr h="331385">
                <a:tc>
                  <a:txBody>
                    <a:bodyPr/>
                    <a:lstStyle/>
                    <a:p>
                      <a:pPr marL="0" indent="-266700" algn="l" defTabSz="914400" rtl="0" eaLnBrk="1" latinLnBrk="0" hangingPunct="1">
                        <a:spcAft>
                          <a:spcPts val="0"/>
                        </a:spcAft>
                        <a:tabLst>
                          <a:tab pos="356235" algn="l"/>
                        </a:tabLst>
                      </a:pPr>
                      <a:r>
                        <a:rPr lang="zh-CN" altLang="zh-CN" sz="1400" b="1" kern="100" smtClean="0">
                          <a:solidFill>
                            <a:schemeClr val="dk1"/>
                          </a:solidFill>
                          <a:effectLst/>
                          <a:latin typeface="微软雅黑" panose="020B0503020204020204" pitchFamily="34" charset="-122"/>
                          <a:ea typeface="微软雅黑" panose="020B0503020204020204" pitchFamily="34" charset="-122"/>
                          <a:cs typeface="+mn-cs"/>
                        </a:rPr>
                        <a:t>属性</a:t>
                      </a:r>
                      <a:endParaRPr lang="zh-CN" sz="14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indent="-266700" algn="ctr" defTabSz="914400" rtl="0" eaLnBrk="1" latinLnBrk="0" hangingPunct="1">
                        <a:spcAft>
                          <a:spcPts val="0"/>
                        </a:spcAft>
                        <a:tabLst>
                          <a:tab pos="356235" algn="l"/>
                        </a:tabLst>
                      </a:pPr>
                      <a:r>
                        <a:rPr lang="en-US" altLang="zh-CN" sz="1400" b="1" kern="100" smtClean="0">
                          <a:solidFill>
                            <a:schemeClr val="dk1"/>
                          </a:solidFill>
                          <a:effectLst/>
                          <a:latin typeface="微软雅黑" panose="020B0503020204020204" pitchFamily="34" charset="-122"/>
                          <a:ea typeface="微软雅黑" panose="020B0503020204020204" pitchFamily="34" charset="-122"/>
                          <a:cs typeface="+mn-cs"/>
                        </a:rPr>
                        <a:t>    </a:t>
                      </a:r>
                      <a:r>
                        <a:rPr lang="zh-CN" sz="1400" b="1" kern="100" smtClean="0">
                          <a:solidFill>
                            <a:schemeClr val="dk1"/>
                          </a:solidFill>
                          <a:effectLst/>
                          <a:latin typeface="微软雅黑" panose="020B0503020204020204" pitchFamily="34" charset="-122"/>
                          <a:ea typeface="微软雅黑" panose="020B0503020204020204" pitchFamily="34" charset="-122"/>
                          <a:cs typeface="+mn-cs"/>
                        </a:rPr>
                        <a:t>描述</a:t>
                      </a:r>
                      <a:endParaRPr lang="zh-CN" sz="14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indent="-266700" algn="ctr" defTabSz="914400" rtl="0" eaLnBrk="1" latinLnBrk="0" hangingPunct="1">
                        <a:spcAft>
                          <a:spcPts val="0"/>
                        </a:spcAft>
                        <a:tabLst>
                          <a:tab pos="356235" algn="l"/>
                        </a:tabLst>
                      </a:pPr>
                      <a:r>
                        <a:rPr lang="zh-CN" altLang="zh-CN" sz="1400" b="1" kern="100" smtClean="0">
                          <a:solidFill>
                            <a:schemeClr val="dk1"/>
                          </a:solidFill>
                          <a:effectLst/>
                          <a:latin typeface="微软雅黑" panose="020B0503020204020204" pitchFamily="34" charset="-122"/>
                          <a:ea typeface="微软雅黑" panose="020B0503020204020204" pitchFamily="34" charset="-122"/>
                          <a:cs typeface="+mn-cs"/>
                        </a:rPr>
                        <a:t>参数说明</a:t>
                      </a:r>
                      <a:endParaRPr lang="zh-CN" sz="14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2731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00">
                          <a:solidFill>
                            <a:schemeClr val="dk1"/>
                          </a:solidFill>
                          <a:effectLst/>
                          <a:latin typeface="微软雅黑" panose="020B0503020204020204" pitchFamily="34" charset="-122"/>
                          <a:ea typeface="微软雅黑" panose="020B0503020204020204" pitchFamily="34" charset="-122"/>
                          <a:cs typeface="+mn-cs"/>
                        </a:rPr>
                        <a:t>rotate(angel)</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indent="266700" algn="l"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旋转元素。</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200025">
                        <a:spcAft>
                          <a:spcPts val="0"/>
                        </a:spcAft>
                      </a:pPr>
                      <a:r>
                        <a:rPr lang="en-US" sz="1100" b="0" kern="100">
                          <a:solidFill>
                            <a:prstClr val="black"/>
                          </a:solidFill>
                          <a:latin typeface="微软雅黑" panose="020B0503020204020204" pitchFamily="34" charset="-122"/>
                          <a:ea typeface="微软雅黑" panose="020B0503020204020204" pitchFamily="34" charset="-122"/>
                          <a:cs typeface="+mn-cs"/>
                        </a:rPr>
                        <a:t>angel</a:t>
                      </a:r>
                      <a:r>
                        <a:rPr lang="zh-CN" sz="1100" b="0" kern="100">
                          <a:solidFill>
                            <a:prstClr val="black"/>
                          </a:solidFill>
                          <a:latin typeface="微软雅黑" panose="020B0503020204020204" pitchFamily="34" charset="-122"/>
                          <a:ea typeface="微软雅黑" panose="020B0503020204020204" pitchFamily="34" charset="-122"/>
                          <a:cs typeface="+mn-cs"/>
                        </a:rPr>
                        <a:t>是度数值，代表旋转角度。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160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00">
                          <a:solidFill>
                            <a:schemeClr val="dk1"/>
                          </a:solidFill>
                          <a:effectLst/>
                          <a:latin typeface="微软雅黑" panose="020B0503020204020204" pitchFamily="34" charset="-122"/>
                          <a:ea typeface="微软雅黑" panose="020B0503020204020204" pitchFamily="34" charset="-122"/>
                          <a:cs typeface="+mn-cs"/>
                        </a:rPr>
                        <a:t>skew(x-angel,y-angel)</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indent="266700" algn="l"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倾斜元素。</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rowSpan="3">
                  <a:txBody>
                    <a:bodyPr/>
                    <a:lstStyle/>
                    <a:p>
                      <a:pPr indent="266700">
                        <a:spcAft>
                          <a:spcPts val="0"/>
                        </a:spcAft>
                      </a:pPr>
                      <a:r>
                        <a:rPr lang="en-US" sz="1100" b="0" kern="100">
                          <a:solidFill>
                            <a:prstClr val="black"/>
                          </a:solidFill>
                          <a:latin typeface="微软雅黑" panose="020B0503020204020204" pitchFamily="34" charset="-122"/>
                          <a:ea typeface="微软雅黑" panose="020B0503020204020204" pitchFamily="34" charset="-122"/>
                          <a:cs typeface="+mn-cs"/>
                        </a:rPr>
                        <a:t>angel</a:t>
                      </a:r>
                      <a:r>
                        <a:rPr lang="zh-CN" sz="1100" b="0" kern="100">
                          <a:solidFill>
                            <a:prstClr val="black"/>
                          </a:solidFill>
                          <a:latin typeface="微软雅黑" panose="020B0503020204020204" pitchFamily="34" charset="-122"/>
                          <a:ea typeface="微软雅黑" panose="020B0503020204020204" pitchFamily="34" charset="-122"/>
                          <a:cs typeface="+mn-cs"/>
                        </a:rPr>
                        <a:t>是度数值，代表倾斜角度。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2880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00">
                          <a:solidFill>
                            <a:schemeClr val="dk1"/>
                          </a:solidFill>
                          <a:effectLst/>
                          <a:latin typeface="微软雅黑" panose="020B0503020204020204" pitchFamily="34" charset="-122"/>
                          <a:ea typeface="微软雅黑" panose="020B0503020204020204" pitchFamily="34" charset="-122"/>
                          <a:cs typeface="+mn-cs"/>
                        </a:rPr>
                        <a:t>skewX(angel)</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indent="266700" algn="l"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沿着 </a:t>
                      </a:r>
                      <a:r>
                        <a:rPr lang="en-US" sz="1100" b="0" kern="100">
                          <a:solidFill>
                            <a:prstClr val="black"/>
                          </a:solidFill>
                          <a:latin typeface="微软雅黑" panose="020B0503020204020204" pitchFamily="34" charset="-122"/>
                          <a:ea typeface="微软雅黑" panose="020B0503020204020204" pitchFamily="34" charset="-122"/>
                          <a:cs typeface="+mn-cs"/>
                        </a:rPr>
                        <a:t>x </a:t>
                      </a:r>
                      <a:r>
                        <a:rPr lang="zh-CN" sz="1100" b="0" kern="100">
                          <a:solidFill>
                            <a:prstClr val="black"/>
                          </a:solidFill>
                          <a:latin typeface="微软雅黑" panose="020B0503020204020204" pitchFamily="34" charset="-122"/>
                          <a:ea typeface="微软雅黑" panose="020B0503020204020204" pitchFamily="34" charset="-122"/>
                          <a:cs typeface="+mn-cs"/>
                        </a:rPr>
                        <a:t>轴倾斜元素。</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vMerge="1">
                  <a:txBody>
                    <a:bodyPr/>
                    <a:lstStyle/>
                    <a:p>
                      <a:endParaRPr lang="zh-CN" altLang="en-US"/>
                    </a:p>
                  </a:txBody>
                  <a:tcP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880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00">
                          <a:solidFill>
                            <a:schemeClr val="dk1"/>
                          </a:solidFill>
                          <a:effectLst/>
                          <a:latin typeface="微软雅黑" panose="020B0503020204020204" pitchFamily="34" charset="-122"/>
                          <a:ea typeface="微软雅黑" panose="020B0503020204020204" pitchFamily="34" charset="-122"/>
                          <a:cs typeface="+mn-cs"/>
                        </a:rPr>
                        <a:t>skewY(angel)</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indent="266700" algn="l"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沿着 </a:t>
                      </a:r>
                      <a:r>
                        <a:rPr lang="en-US" sz="1100" b="0" kern="100">
                          <a:solidFill>
                            <a:prstClr val="black"/>
                          </a:solidFill>
                          <a:latin typeface="微软雅黑" panose="020B0503020204020204" pitchFamily="34" charset="-122"/>
                          <a:ea typeface="微软雅黑" panose="020B0503020204020204" pitchFamily="34" charset="-122"/>
                          <a:cs typeface="+mn-cs"/>
                        </a:rPr>
                        <a:t>y </a:t>
                      </a:r>
                      <a:r>
                        <a:rPr lang="zh-CN" sz="1100" b="0" kern="100">
                          <a:solidFill>
                            <a:prstClr val="black"/>
                          </a:solidFill>
                          <a:latin typeface="微软雅黑" panose="020B0503020204020204" pitchFamily="34" charset="-122"/>
                          <a:ea typeface="微软雅黑" panose="020B0503020204020204" pitchFamily="34" charset="-122"/>
                          <a:cs typeface="+mn-cs"/>
                        </a:rPr>
                        <a:t>轴倾斜元素。</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vMerge="1">
                  <a:txBody>
                    <a:bodyPr/>
                    <a:lstStyle/>
                    <a:p>
                      <a:endParaRPr lang="zh-CN" altLang="en-US"/>
                    </a:p>
                  </a:txBody>
                  <a:tcP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2880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00">
                          <a:solidFill>
                            <a:schemeClr val="dk1"/>
                          </a:solidFill>
                          <a:effectLst/>
                          <a:latin typeface="微软雅黑" panose="020B0503020204020204" pitchFamily="34" charset="-122"/>
                          <a:ea typeface="微软雅黑" panose="020B0503020204020204" pitchFamily="34" charset="-122"/>
                          <a:cs typeface="+mn-cs"/>
                        </a:rPr>
                        <a:t>scale(x</a:t>
                      </a:r>
                      <a:r>
                        <a:rPr lang="zh-CN" sz="1100" b="1" kern="100">
                          <a:solidFill>
                            <a:schemeClr val="dk1"/>
                          </a:solidFill>
                          <a:effectLst/>
                          <a:latin typeface="微软雅黑" panose="020B0503020204020204" pitchFamily="34" charset="-122"/>
                          <a:ea typeface="微软雅黑" panose="020B0503020204020204" pitchFamily="34" charset="-122"/>
                          <a:cs typeface="+mn-cs"/>
                        </a:rPr>
                        <a:t>，</a:t>
                      </a:r>
                      <a:r>
                        <a:rPr lang="en-US" sz="1100" b="1" kern="100">
                          <a:solidFill>
                            <a:schemeClr val="dk1"/>
                          </a:solidFill>
                          <a:effectLst/>
                          <a:latin typeface="微软雅黑" panose="020B0503020204020204" pitchFamily="34" charset="-122"/>
                          <a:ea typeface="微软雅黑" panose="020B0503020204020204" pitchFamily="34" charset="-122"/>
                          <a:cs typeface="+mn-cs"/>
                        </a:rPr>
                        <a:t>y)</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indent="200025" algn="l"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缩放元素，改变元素的高度和宽度。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rowSpan="3">
                  <a:txBody>
                    <a:bodyPr/>
                    <a:lstStyle/>
                    <a:p>
                      <a:pPr marL="0" indent="200025" algn="l" defTabSz="914400" rtl="0" eaLnBrk="1" latinLnBrk="0" hangingPunct="1">
                        <a:spcAft>
                          <a:spcPts val="0"/>
                        </a:spcAft>
                      </a:pPr>
                      <a:r>
                        <a:rPr lang="zh-CN" altLang="zh-CN" sz="1100" b="0" kern="100" smtClean="0">
                          <a:solidFill>
                            <a:prstClr val="black"/>
                          </a:solidFill>
                          <a:latin typeface="微软雅黑" panose="020B0503020204020204" pitchFamily="34" charset="-122"/>
                          <a:ea typeface="微软雅黑" panose="020B0503020204020204" pitchFamily="34" charset="-122"/>
                          <a:cs typeface="+mn-cs"/>
                        </a:rPr>
                        <a:t>代表缩放比例，取值包括正数、负数和小数。</a:t>
                      </a:r>
                      <a:endParaRPr lang="zh-CN" sz="1100" b="0" kern="100">
                        <a:solidFill>
                          <a:prstClr val="black"/>
                        </a:solidFill>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880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00">
                          <a:solidFill>
                            <a:schemeClr val="dk1"/>
                          </a:solidFill>
                          <a:effectLst/>
                          <a:latin typeface="微软雅黑" panose="020B0503020204020204" pitchFamily="34" charset="-122"/>
                          <a:ea typeface="微软雅黑" panose="020B0503020204020204" pitchFamily="34" charset="-122"/>
                          <a:cs typeface="+mn-cs"/>
                        </a:rPr>
                        <a:t>scaleX(x)</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indent="200025" algn="l"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改变元素的宽度。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vMerge="1">
                  <a:txBody>
                    <a:bodyPr/>
                    <a:lstStyle/>
                    <a:p>
                      <a:pPr marL="0" indent="200025" algn="l" defTabSz="914400" rtl="0" eaLnBrk="1" latinLnBrk="0" hangingPunct="1">
                        <a:spcAft>
                          <a:spcPts val="0"/>
                        </a:spcAft>
                      </a:pPr>
                      <a:endParaRPr lang="zh-CN" sz="1100" b="0" kern="100">
                        <a:solidFill>
                          <a:prstClr val="black"/>
                        </a:solidFill>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2880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00">
                          <a:solidFill>
                            <a:schemeClr val="dk1"/>
                          </a:solidFill>
                          <a:effectLst/>
                          <a:latin typeface="微软雅黑" panose="020B0503020204020204" pitchFamily="34" charset="-122"/>
                          <a:ea typeface="微软雅黑" panose="020B0503020204020204" pitchFamily="34" charset="-122"/>
                          <a:cs typeface="+mn-cs"/>
                        </a:rPr>
                        <a:t>scaleY(y)</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indent="200025" algn="l"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改变元素的高度。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vMerge="1">
                  <a:txBody>
                    <a:bodyPr/>
                    <a:lstStyle/>
                    <a:p>
                      <a:pPr marL="0" indent="200025" algn="l" defTabSz="914400" rtl="0" eaLnBrk="1" latinLnBrk="0" hangingPunct="1">
                        <a:spcAft>
                          <a:spcPts val="0"/>
                        </a:spcAft>
                      </a:pPr>
                      <a:endParaRPr lang="zh-CN" sz="1100" b="0" kern="100">
                        <a:solidFill>
                          <a:prstClr val="black"/>
                        </a:solidFill>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880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00">
                          <a:solidFill>
                            <a:schemeClr val="dk1"/>
                          </a:solidFill>
                          <a:effectLst/>
                          <a:latin typeface="微软雅黑" panose="020B0503020204020204" pitchFamily="34" charset="-122"/>
                          <a:ea typeface="微软雅黑" panose="020B0503020204020204" pitchFamily="34" charset="-122"/>
                          <a:cs typeface="+mn-cs"/>
                        </a:rPr>
                        <a:t>translate(x,y)</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indent="200025" algn="l"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移动元素对象，基于</a:t>
                      </a:r>
                      <a:r>
                        <a:rPr lang="en-US" sz="1100" b="0" kern="100">
                          <a:solidFill>
                            <a:prstClr val="black"/>
                          </a:solidFill>
                          <a:latin typeface="微软雅黑" panose="020B0503020204020204" pitchFamily="34" charset="-122"/>
                          <a:ea typeface="微软雅黑" panose="020B0503020204020204" pitchFamily="34" charset="-122"/>
                          <a:cs typeface="+mn-cs"/>
                        </a:rPr>
                        <a:t>x</a:t>
                      </a:r>
                      <a:r>
                        <a:rPr lang="zh-CN" sz="1100" b="0" kern="100">
                          <a:solidFill>
                            <a:prstClr val="black"/>
                          </a:solidFill>
                          <a:latin typeface="微软雅黑" panose="020B0503020204020204" pitchFamily="34" charset="-122"/>
                          <a:ea typeface="微软雅黑" panose="020B0503020204020204" pitchFamily="34" charset="-122"/>
                          <a:cs typeface="+mn-cs"/>
                        </a:rPr>
                        <a:t>和</a:t>
                      </a:r>
                      <a:r>
                        <a:rPr lang="en-US" sz="1100" b="0" kern="100">
                          <a:solidFill>
                            <a:prstClr val="black"/>
                          </a:solidFill>
                          <a:latin typeface="微软雅黑" panose="020B0503020204020204" pitchFamily="34" charset="-122"/>
                          <a:ea typeface="微软雅黑" panose="020B0503020204020204" pitchFamily="34" charset="-122"/>
                          <a:cs typeface="+mn-cs"/>
                        </a:rPr>
                        <a:t>y</a:t>
                      </a:r>
                      <a:r>
                        <a:rPr lang="zh-CN" sz="1100" b="0" kern="100">
                          <a:solidFill>
                            <a:prstClr val="black"/>
                          </a:solidFill>
                          <a:latin typeface="微软雅黑" panose="020B0503020204020204" pitchFamily="34" charset="-122"/>
                          <a:ea typeface="微软雅黑" panose="020B0503020204020204" pitchFamily="34" charset="-122"/>
                          <a:cs typeface="+mn-cs"/>
                        </a:rPr>
                        <a:t>坐标重新定位元素。</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rowSpan="3">
                  <a:txBody>
                    <a:bodyPr/>
                    <a:lstStyle/>
                    <a:p>
                      <a:pPr marL="0" indent="200025" algn="l" defTabSz="914400" rtl="0" eaLnBrk="1" latinLnBrk="0" hangingPunct="1">
                        <a:spcAft>
                          <a:spcPts val="0"/>
                        </a:spcAft>
                      </a:pPr>
                      <a:r>
                        <a:rPr lang="zh-CN" altLang="zh-CN" sz="1100" b="0" kern="100" smtClean="0">
                          <a:solidFill>
                            <a:prstClr val="black"/>
                          </a:solidFill>
                          <a:latin typeface="微软雅黑" panose="020B0503020204020204" pitchFamily="34" charset="-122"/>
                          <a:ea typeface="微软雅黑" panose="020B0503020204020204" pitchFamily="34" charset="-122"/>
                          <a:cs typeface="+mn-cs"/>
                        </a:rPr>
                        <a:t>元素移动的数值，</a:t>
                      </a:r>
                      <a:r>
                        <a:rPr lang="en-US" altLang="zh-CN" sz="1100" b="0" kern="100" smtClean="0">
                          <a:solidFill>
                            <a:prstClr val="black"/>
                          </a:solidFill>
                          <a:latin typeface="微软雅黑" panose="020B0503020204020204" pitchFamily="34" charset="-122"/>
                          <a:ea typeface="微软雅黑" panose="020B0503020204020204" pitchFamily="34" charset="-122"/>
                          <a:cs typeface="+mn-cs"/>
                        </a:rPr>
                        <a:t>x</a:t>
                      </a:r>
                      <a:r>
                        <a:rPr lang="zh-CN" altLang="zh-CN" sz="1100" b="0" kern="100" smtClean="0">
                          <a:solidFill>
                            <a:prstClr val="black"/>
                          </a:solidFill>
                          <a:latin typeface="微软雅黑" panose="020B0503020204020204" pitchFamily="34" charset="-122"/>
                          <a:ea typeface="微软雅黑" panose="020B0503020204020204" pitchFamily="34" charset="-122"/>
                          <a:cs typeface="+mn-cs"/>
                        </a:rPr>
                        <a:t>代表左右方向，</a:t>
                      </a:r>
                      <a:r>
                        <a:rPr lang="en-US" altLang="zh-CN" sz="1100" b="0" kern="100" smtClean="0">
                          <a:solidFill>
                            <a:prstClr val="black"/>
                          </a:solidFill>
                          <a:latin typeface="微软雅黑" panose="020B0503020204020204" pitchFamily="34" charset="-122"/>
                          <a:ea typeface="微软雅黑" panose="020B0503020204020204" pitchFamily="34" charset="-122"/>
                          <a:cs typeface="+mn-cs"/>
                        </a:rPr>
                        <a:t>y</a:t>
                      </a:r>
                      <a:r>
                        <a:rPr lang="zh-CN" altLang="zh-CN" sz="1100" b="0" kern="100" smtClean="0">
                          <a:solidFill>
                            <a:prstClr val="black"/>
                          </a:solidFill>
                          <a:latin typeface="微软雅黑" panose="020B0503020204020204" pitchFamily="34" charset="-122"/>
                          <a:ea typeface="微软雅黑" panose="020B0503020204020204" pitchFamily="34" charset="-122"/>
                          <a:cs typeface="+mn-cs"/>
                        </a:rPr>
                        <a:t>代表上下方向，向左和向上使用负数，反之用正数。</a:t>
                      </a:r>
                      <a:endParaRPr lang="zh-CN" sz="1100" b="0" kern="100">
                        <a:solidFill>
                          <a:prstClr val="black"/>
                        </a:solidFill>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2880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00">
                          <a:solidFill>
                            <a:schemeClr val="dk1"/>
                          </a:solidFill>
                          <a:effectLst/>
                          <a:latin typeface="微软雅黑" panose="020B0503020204020204" pitchFamily="34" charset="-122"/>
                          <a:ea typeface="微软雅黑" panose="020B0503020204020204" pitchFamily="34" charset="-122"/>
                          <a:cs typeface="+mn-cs"/>
                        </a:rPr>
                        <a:t>translateX(x)</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indent="200025" algn="l"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沿着 </a:t>
                      </a:r>
                      <a:r>
                        <a:rPr lang="en-US" sz="1100" b="0" kern="100">
                          <a:solidFill>
                            <a:prstClr val="black"/>
                          </a:solidFill>
                          <a:latin typeface="微软雅黑" panose="020B0503020204020204" pitchFamily="34" charset="-122"/>
                          <a:ea typeface="微软雅黑" panose="020B0503020204020204" pitchFamily="34" charset="-122"/>
                          <a:cs typeface="+mn-cs"/>
                        </a:rPr>
                        <a:t>x </a:t>
                      </a:r>
                      <a:r>
                        <a:rPr lang="zh-CN" sz="1100" b="0" kern="100">
                          <a:solidFill>
                            <a:prstClr val="black"/>
                          </a:solidFill>
                          <a:latin typeface="微软雅黑" panose="020B0503020204020204" pitchFamily="34" charset="-122"/>
                          <a:ea typeface="微软雅黑" panose="020B0503020204020204" pitchFamily="34" charset="-122"/>
                          <a:cs typeface="+mn-cs"/>
                        </a:rPr>
                        <a:t>轴移动元素。</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vMerge="1">
                  <a:txBody>
                    <a:bodyPr/>
                    <a:lstStyle/>
                    <a:p>
                      <a:pPr marL="0" indent="200025" algn="l" defTabSz="914400" rtl="0" eaLnBrk="1" latinLnBrk="0" hangingPunct="1">
                        <a:spcAft>
                          <a:spcPts val="0"/>
                        </a:spcAft>
                      </a:pPr>
                      <a:endParaRPr lang="zh-CN" sz="1100" b="0" kern="100">
                        <a:solidFill>
                          <a:prstClr val="black"/>
                        </a:solidFill>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880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00">
                          <a:solidFill>
                            <a:schemeClr val="dk1"/>
                          </a:solidFill>
                          <a:effectLst/>
                          <a:latin typeface="微软雅黑" panose="020B0503020204020204" pitchFamily="34" charset="-122"/>
                          <a:ea typeface="微软雅黑" panose="020B0503020204020204" pitchFamily="34" charset="-122"/>
                          <a:cs typeface="+mn-cs"/>
                        </a:rPr>
                        <a:t>translateY(y)</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indent="200025" algn="l"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沿着 </a:t>
                      </a:r>
                      <a:r>
                        <a:rPr lang="en-US" sz="1100" b="0" kern="100">
                          <a:solidFill>
                            <a:prstClr val="black"/>
                          </a:solidFill>
                          <a:latin typeface="微软雅黑" panose="020B0503020204020204" pitchFamily="34" charset="-122"/>
                          <a:ea typeface="微软雅黑" panose="020B0503020204020204" pitchFamily="34" charset="-122"/>
                          <a:cs typeface="+mn-cs"/>
                        </a:rPr>
                        <a:t>y </a:t>
                      </a:r>
                      <a:r>
                        <a:rPr lang="zh-CN" sz="1100" b="0" kern="100">
                          <a:solidFill>
                            <a:prstClr val="black"/>
                          </a:solidFill>
                          <a:latin typeface="微软雅黑" panose="020B0503020204020204" pitchFamily="34" charset="-122"/>
                          <a:ea typeface="微软雅黑" panose="020B0503020204020204" pitchFamily="34" charset="-122"/>
                          <a:cs typeface="+mn-cs"/>
                        </a:rPr>
                        <a:t>轴移动元素。</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vMerge="1">
                  <a:txBody>
                    <a:bodyPr/>
                    <a:lstStyle/>
                    <a:p>
                      <a:pPr marL="0" indent="200025" algn="l" defTabSz="914400" rtl="0" eaLnBrk="1" latinLnBrk="0" hangingPunct="1">
                        <a:spcAft>
                          <a:spcPts val="0"/>
                        </a:spcAft>
                      </a:pPr>
                      <a:endParaRPr lang="zh-CN" sz="1100" b="0" kern="100">
                        <a:solidFill>
                          <a:prstClr val="black"/>
                        </a:solidFill>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2880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00">
                          <a:solidFill>
                            <a:schemeClr val="dk1"/>
                          </a:solidFill>
                          <a:effectLst/>
                          <a:latin typeface="微软雅黑" panose="020B0503020204020204" pitchFamily="34" charset="-122"/>
                          <a:ea typeface="微软雅黑" panose="020B0503020204020204" pitchFamily="34" charset="-122"/>
                          <a:cs typeface="+mn-cs"/>
                        </a:rPr>
                        <a:t>matrix(n,n,n,n,n,n)</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indent="200025" algn="l" defTabSz="914400" rtl="0" eaLnBrk="1" latinLnBrk="0" hangingPunct="1">
                        <a:spcAft>
                          <a:spcPts val="0"/>
                        </a:spcAft>
                      </a:pPr>
                      <a:r>
                        <a:rPr lang="en-US" sz="1100" b="0" kern="100">
                          <a:solidFill>
                            <a:prstClr val="black"/>
                          </a:solidFill>
                          <a:latin typeface="微软雅黑" panose="020B0503020204020204" pitchFamily="34" charset="-122"/>
                          <a:ea typeface="微软雅黑" panose="020B0503020204020204" pitchFamily="34" charset="-122"/>
                          <a:cs typeface="+mn-cs"/>
                        </a:rPr>
                        <a:t>2D</a:t>
                      </a:r>
                      <a:r>
                        <a:rPr lang="zh-CN" sz="1100" b="0" kern="100">
                          <a:solidFill>
                            <a:prstClr val="black"/>
                          </a:solidFill>
                          <a:latin typeface="微软雅黑" panose="020B0503020204020204" pitchFamily="34" charset="-122"/>
                          <a:ea typeface="微软雅黑" panose="020B0503020204020204" pitchFamily="34" charset="-122"/>
                          <a:cs typeface="+mn-cs"/>
                        </a:rPr>
                        <a:t>转换矩阵。</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indent="200025" algn="l" defTabSz="914400" rtl="0" eaLnBrk="1" latinLnBrk="0" hangingPunct="1">
                        <a:spcAft>
                          <a:spcPts val="0"/>
                        </a:spcAft>
                      </a:pPr>
                      <a:r>
                        <a:rPr lang="zh-CN" altLang="zh-CN" sz="1100" b="0" kern="100" smtClean="0">
                          <a:solidFill>
                            <a:prstClr val="black"/>
                          </a:solidFill>
                          <a:latin typeface="微软雅黑" panose="020B0503020204020204" pitchFamily="34" charset="-122"/>
                          <a:ea typeface="微软雅黑" panose="020B0503020204020204" pitchFamily="34" charset="-122"/>
                          <a:cs typeface="+mn-cs"/>
                        </a:rPr>
                        <a:t>使用六个值的表示变形，所有变形的本质都是由矩阵完成的。</a:t>
                      </a:r>
                      <a:endParaRPr lang="zh-CN" sz="1100" b="0" kern="100">
                        <a:solidFill>
                          <a:prstClr val="black"/>
                        </a:solidFill>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sp>
        <p:nvSpPr>
          <p:cNvPr id="7" name="圆角矩形 6"/>
          <p:cNvSpPr/>
          <p:nvPr/>
        </p:nvSpPr>
        <p:spPr>
          <a:xfrm>
            <a:off x="781952" y="5919400"/>
            <a:ext cx="7560840" cy="408623"/>
          </a:xfrm>
          <a:prstGeom prst="roundRect">
            <a:avLst/>
          </a:prstGeom>
          <a:solidFill>
            <a:srgbClr val="0567A2"/>
          </a:solidFill>
          <a:ln>
            <a:solidFill>
              <a:schemeClr val="bg2">
                <a:lumMod val="75000"/>
              </a:schemeClr>
            </a:solidFill>
          </a:ln>
          <a:effectLst>
            <a:outerShdw blurRad="50800" dist="38100" dir="2700000" algn="tl" rotWithShape="0">
              <a:prstClr val="black">
                <a:alpha val="40000"/>
              </a:prstClr>
            </a:outerShdw>
          </a:effectLst>
        </p:spPr>
        <p:txBody>
          <a:bodyPr wrap="square" anchor="ctr">
            <a:spAutoFit/>
          </a:bodyPr>
          <a:lstStyle/>
          <a:p>
            <a:pPr algn="ctr">
              <a:defRPr/>
            </a:pPr>
            <a:r>
              <a:rPr lang="zh-CN" altLang="en-US" b="1" dirty="0">
                <a:solidFill>
                  <a:schemeClr val="bg1"/>
                </a:solidFill>
                <a:ea typeface="宋体" pitchFamily="2" charset="-122"/>
              </a:rPr>
              <a:t>案例</a:t>
            </a:r>
            <a:r>
              <a:rPr lang="zh-CN" altLang="en-US" b="1" smtClean="0">
                <a:solidFill>
                  <a:schemeClr val="bg1"/>
                </a:solidFill>
                <a:ea typeface="宋体" pitchFamily="2" charset="-122"/>
              </a:rPr>
              <a:t>代码（详见教材</a:t>
            </a:r>
            <a:r>
              <a:rPr lang="en-US" altLang="zh-CN" b="1" smtClean="0">
                <a:solidFill>
                  <a:schemeClr val="bg1"/>
                </a:solidFill>
                <a:ea typeface="宋体" pitchFamily="2" charset="-122"/>
              </a:rPr>
              <a:t>demo3-7</a:t>
            </a:r>
            <a:r>
              <a:rPr lang="zh-CN" altLang="en-US" b="1" smtClean="0">
                <a:solidFill>
                  <a:schemeClr val="bg1"/>
                </a:solidFill>
                <a:ea typeface="宋体" pitchFamily="2" charset="-122"/>
              </a:rPr>
              <a:t>）</a:t>
            </a:r>
            <a:endParaRPr lang="en-US" altLang="zh-CN" b="1" dirty="0">
              <a:solidFill>
                <a:schemeClr val="bg1"/>
              </a:solidFill>
              <a:ea typeface="宋体" pitchFamily="2" charset="-122"/>
            </a:endParaRPr>
          </a:p>
        </p:txBody>
      </p:sp>
      <p:cxnSp>
        <p:nvCxnSpPr>
          <p:cNvPr id="8" name="直接连接符 7"/>
          <p:cNvCxnSpPr/>
          <p:nvPr/>
        </p:nvCxnSpPr>
        <p:spPr bwMode="auto">
          <a:xfrm>
            <a:off x="611560" y="5774712"/>
            <a:ext cx="7920880" cy="0"/>
          </a:xfrm>
          <a:prstGeom prst="line">
            <a:avLst/>
          </a:prstGeom>
          <a:noFill/>
          <a:ln w="28575" cap="flat" cmpd="sng" algn="ctr">
            <a:solidFill>
              <a:srgbClr val="0567A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标题 1"/>
          <p:cNvSpPr>
            <a:spLocks noChangeArrowheads="1"/>
          </p:cNvSpPr>
          <p:nvPr/>
        </p:nvSpPr>
        <p:spPr bwMode="auto">
          <a:xfrm>
            <a:off x="1624330" y="199119"/>
            <a:ext cx="7536270"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前导</a:t>
            </a:r>
            <a:r>
              <a:rPr lang="zh-CN" altLang="en-US" sz="3600" b="1">
                <a:solidFill>
                  <a:srgbClr val="0567A2"/>
                </a:solidFill>
                <a:latin typeface="微软雅黑" pitchFamily="34" charset="-122"/>
                <a:ea typeface="微软雅黑" pitchFamily="34" charset="-122"/>
                <a:sym typeface="宋体" charset="-122"/>
              </a:rPr>
              <a:t>知识</a:t>
            </a:r>
            <a:r>
              <a:rPr lang="en-US" altLang="zh-CN" sz="3600" b="1">
                <a:solidFill>
                  <a:srgbClr val="0567A2"/>
                </a:solidFill>
                <a:latin typeface="微软雅黑" pitchFamily="34" charset="-122"/>
                <a:ea typeface="微软雅黑" pitchFamily="34" charset="-122"/>
                <a:sym typeface="宋体" charset="-122"/>
              </a:rPr>
              <a:t>-</a:t>
            </a:r>
            <a:r>
              <a:rPr lang="en-US" altLang="zh-CN" sz="3600" b="1" smtClean="0">
                <a:solidFill>
                  <a:srgbClr val="0567A2"/>
                </a:solidFill>
                <a:latin typeface="微软雅黑" pitchFamily="34" charset="-122"/>
                <a:ea typeface="微软雅黑" pitchFamily="34" charset="-122"/>
              </a:rPr>
              <a:t>CSS3 </a:t>
            </a:r>
            <a:r>
              <a:rPr lang="zh-CN" altLang="en-US" sz="3600" b="1" smtClean="0">
                <a:solidFill>
                  <a:srgbClr val="0567A2"/>
                </a:solidFill>
                <a:latin typeface="微软雅黑" pitchFamily="34" charset="-122"/>
                <a:ea typeface="微软雅黑" pitchFamily="34" charset="-122"/>
              </a:rPr>
              <a:t>变形</a:t>
            </a:r>
            <a:endParaRPr lang="zh-CN" altLang="zh-CN" sz="3600" b="1">
              <a:solidFill>
                <a:srgbClr val="0567A2"/>
              </a:solidFill>
              <a:latin typeface="微软雅黑" pitchFamily="34" charset="-122"/>
              <a:ea typeface="微软雅黑" pitchFamily="34" charset="-122"/>
            </a:endParaRPr>
          </a:p>
        </p:txBody>
      </p:sp>
    </p:spTree>
    <p:extLst>
      <p:ext uri="{BB962C8B-B14F-4D97-AF65-F5344CB8AC3E}">
        <p14:creationId xmlns:p14="http://schemas.microsoft.com/office/powerpoint/2010/main" val="14627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4294967295"/>
          </p:nvPr>
        </p:nvSpPr>
        <p:spPr bwMode="auto">
          <a:xfrm>
            <a:off x="481013" y="1620838"/>
            <a:ext cx="7907411" cy="8000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742950" lvl="1" indent="-285750" eaLnBrk="0" fontAlgn="base" hangingPunct="0">
              <a:lnSpc>
                <a:spcPct val="190000"/>
              </a:lnSpc>
              <a:spcBef>
                <a:spcPct val="20000"/>
              </a:spcBef>
              <a:spcAft>
                <a:spcPct val="0"/>
              </a:spcAft>
              <a:buFont typeface="Arial" panose="020B0604020202020204" pitchFamily="34" charset="0"/>
              <a:buChar char="–"/>
              <a:defRPr/>
            </a:pPr>
            <a:r>
              <a:rPr lang="zh-CN" altLang="zh-CN" sz="1800" kern="0">
                <a:latin typeface="微软雅黑" panose="020B0503020204020204" pitchFamily="34" charset="-122"/>
                <a:ea typeface="微软雅黑" panose="020B0503020204020204" pitchFamily="34" charset="-122"/>
              </a:rPr>
              <a:t>元素的变形都有一个原点，元素围绕着这个点进行变形或者旋转，默认的起始位置是元素的中心位置</a:t>
            </a:r>
            <a:r>
              <a:rPr lang="zh-CN" altLang="en-US" sz="1800" kern="0" smtClean="0">
                <a:latin typeface="微软雅黑" panose="020B0503020204020204" pitchFamily="34" charset="-122"/>
                <a:ea typeface="微软雅黑" panose="020B0503020204020204" pitchFamily="34" charset="-122"/>
              </a:rPr>
              <a:t>。</a:t>
            </a:r>
            <a:endParaRPr lang="zh-CN" altLang="zh-CN" sz="1800" kern="0">
              <a:latin typeface="微软雅黑" panose="020B0503020204020204" pitchFamily="34" charset="-122"/>
              <a:ea typeface="微软雅黑" panose="020B0503020204020204" pitchFamily="34" charset="-122"/>
            </a:endParaRPr>
          </a:p>
        </p:txBody>
      </p:sp>
      <p:sp>
        <p:nvSpPr>
          <p:cNvPr id="6" name="矩形 5"/>
          <p:cNvSpPr/>
          <p:nvPr/>
        </p:nvSpPr>
        <p:spPr>
          <a:xfrm>
            <a:off x="560388" y="1003970"/>
            <a:ext cx="2387192" cy="583108"/>
          </a:xfrm>
          <a:prstGeom prst="rect">
            <a:avLst/>
          </a:prstGeom>
        </p:spPr>
        <p:txBody>
          <a:bodyPr wrap="none">
            <a:spAutoFit/>
          </a:bodyPr>
          <a:lstStyle/>
          <a:p>
            <a:pPr marL="342900" indent="-342900">
              <a:lnSpc>
                <a:spcPct val="150000"/>
              </a:lnSpc>
              <a:spcBef>
                <a:spcPct val="20000"/>
              </a:spcBef>
              <a:buFontTx/>
              <a:buChar char="•"/>
              <a:defRPr/>
            </a:pPr>
            <a:r>
              <a:rPr lang="zh-CN" altLang="zh-CN" sz="2400" b="1" smtClean="0">
                <a:solidFill>
                  <a:srgbClr val="0567A2"/>
                </a:solidFill>
              </a:rPr>
              <a:t>元素变形原点</a:t>
            </a:r>
          </a:p>
        </p:txBody>
      </p:sp>
      <p:sp>
        <p:nvSpPr>
          <p:cNvPr id="13" name="内容占位符 2"/>
          <p:cNvSpPr txBox="1">
            <a:spLocks/>
          </p:cNvSpPr>
          <p:nvPr/>
        </p:nvSpPr>
        <p:spPr bwMode="auto">
          <a:xfrm>
            <a:off x="395536" y="3114423"/>
            <a:ext cx="7776864" cy="58402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lvl="1">
              <a:lnSpc>
                <a:spcPct val="150000"/>
              </a:lnSpc>
              <a:defRPr/>
            </a:pPr>
            <a:r>
              <a:rPr lang="en-US" altLang="zh-CN" sz="1800" kern="0" smtClean="0">
                <a:latin typeface="微软雅黑" panose="020B0503020204020204" pitchFamily="34" charset="-122"/>
                <a:ea typeface="微软雅黑" panose="020B0503020204020204" pitchFamily="34" charset="-122"/>
              </a:rPr>
              <a:t>CSS </a:t>
            </a:r>
            <a:r>
              <a:rPr lang="zh-CN" altLang="zh-CN" sz="1800" kern="0">
                <a:latin typeface="微软雅黑" panose="020B0503020204020204" pitchFamily="34" charset="-122"/>
                <a:ea typeface="微软雅黑" panose="020B0503020204020204" pitchFamily="34" charset="-122"/>
              </a:rPr>
              <a:t>变形使用</a:t>
            </a:r>
            <a:r>
              <a:rPr lang="en-US" altLang="zh-CN" sz="1800" kern="0">
                <a:latin typeface="微软雅黑" panose="020B0503020204020204" pitchFamily="34" charset="-122"/>
                <a:ea typeface="微软雅黑" panose="020B0503020204020204" pitchFamily="34" charset="-122"/>
              </a:rPr>
              <a:t>transform-origin</a:t>
            </a:r>
            <a:r>
              <a:rPr lang="zh-CN" altLang="zh-CN" sz="1800" kern="0">
                <a:latin typeface="微软雅黑" panose="020B0503020204020204" pitchFamily="34" charset="-122"/>
                <a:ea typeface="微软雅黑" panose="020B0503020204020204" pitchFamily="34" charset="-122"/>
              </a:rPr>
              <a:t>属性指定元素变形基于的原点，语法格式具体如下：</a:t>
            </a:r>
          </a:p>
          <a:p>
            <a:pPr lvl="1">
              <a:lnSpc>
                <a:spcPct val="150000"/>
              </a:lnSpc>
              <a:defRPr/>
            </a:pPr>
            <a:endParaRPr lang="zh-CN" altLang="zh-CN" sz="1800" kern="0">
              <a:latin typeface="微软雅黑" panose="020B0503020204020204" pitchFamily="34" charset="-122"/>
              <a:ea typeface="微软雅黑" panose="020B0503020204020204" pitchFamily="34" charset="-122"/>
            </a:endParaRPr>
          </a:p>
        </p:txBody>
      </p:sp>
      <p:sp>
        <p:nvSpPr>
          <p:cNvPr id="14" name="TextBox 13"/>
          <p:cNvSpPr txBox="1"/>
          <p:nvPr/>
        </p:nvSpPr>
        <p:spPr>
          <a:xfrm>
            <a:off x="1043608" y="4175348"/>
            <a:ext cx="6984776" cy="531213"/>
          </a:xfrm>
          <a:prstGeom prst="rect">
            <a:avLst/>
          </a:prstGeom>
          <a:solidFill>
            <a:schemeClr val="accent5">
              <a:lumMod val="20000"/>
              <a:lumOff val="80000"/>
            </a:schemeClr>
          </a:solidFill>
          <a:ln w="19050">
            <a:noFill/>
          </a:ln>
        </p:spPr>
        <p:txBody>
          <a:bodyPr>
            <a:noAutofit/>
          </a:bodyPr>
          <a:lstStyle/>
          <a:p>
            <a:pPr indent="457200">
              <a:lnSpc>
                <a:spcPct val="150000"/>
              </a:lnSpc>
            </a:pPr>
            <a:r>
              <a:rPr lang="en-US" altLang="zh-CN" sz="1600" smtClean="0"/>
              <a:t>transform-origin</a:t>
            </a:r>
            <a:r>
              <a:rPr lang="en-US" altLang="zh-CN" sz="1600"/>
              <a:t>: x-axis </a:t>
            </a:r>
            <a:r>
              <a:rPr lang="en-US" altLang="zh-CN" sz="1600" smtClean="0"/>
              <a:t>  y-axis   z-axis</a:t>
            </a:r>
            <a:r>
              <a:rPr lang="en-US" altLang="zh-CN" sz="1600"/>
              <a:t>;</a:t>
            </a:r>
            <a:endParaRPr lang="zh-CN" altLang="zh-CN" sz="1600"/>
          </a:p>
          <a:p>
            <a:pPr indent="457200">
              <a:lnSpc>
                <a:spcPct val="150000"/>
              </a:lnSpc>
            </a:pPr>
            <a:endParaRPr lang="zh-CN" altLang="zh-CN" sz="1600" smtClean="0"/>
          </a:p>
          <a:p>
            <a:pPr indent="457200">
              <a:lnSpc>
                <a:spcPct val="150000"/>
              </a:lnSpc>
            </a:pPr>
            <a:endParaRPr lang="zh-CN" altLang="zh-CN" sz="1600"/>
          </a:p>
        </p:txBody>
      </p:sp>
      <p:grpSp>
        <p:nvGrpSpPr>
          <p:cNvPr id="31" name="组合 30"/>
          <p:cNvGrpSpPr/>
          <p:nvPr/>
        </p:nvGrpSpPr>
        <p:grpSpPr>
          <a:xfrm rot="16200000">
            <a:off x="3779914" y="3759033"/>
            <a:ext cx="216022" cy="1656184"/>
            <a:chOff x="4067944" y="3789040"/>
            <a:chExt cx="252028" cy="648072"/>
          </a:xfrm>
        </p:grpSpPr>
        <p:sp>
          <p:nvSpPr>
            <p:cNvPr id="32" name="左中括号 31"/>
            <p:cNvSpPr/>
            <p:nvPr/>
          </p:nvSpPr>
          <p:spPr bwMode="auto">
            <a:xfrm>
              <a:off x="4211960" y="3789040"/>
              <a:ext cx="108012" cy="648072"/>
            </a:xfrm>
            <a:prstGeom prst="leftBracket">
              <a:avLst/>
            </a:prstGeom>
            <a:noFill/>
            <a:ln w="28575" cap="flat" cmpd="sng" algn="ctr">
              <a:solidFill>
                <a:schemeClr val="bg2">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rgbClr val="FF0000"/>
                </a:solidFill>
                <a:effectLst/>
                <a:latin typeface="Arial" pitchFamily="34" charset="0"/>
                <a:ea typeface="宋体" pitchFamily="2" charset="-122"/>
              </a:endParaRPr>
            </a:p>
          </p:txBody>
        </p:sp>
        <p:cxnSp>
          <p:nvCxnSpPr>
            <p:cNvPr id="33" name="直接连接符 32"/>
            <p:cNvCxnSpPr/>
            <p:nvPr/>
          </p:nvCxnSpPr>
          <p:spPr bwMode="auto">
            <a:xfrm>
              <a:off x="4067944" y="4113076"/>
              <a:ext cx="144016" cy="0"/>
            </a:xfrm>
            <a:prstGeom prst="line">
              <a:avLst/>
            </a:prstGeom>
            <a:noFill/>
            <a:ln w="28575" cap="flat" cmpd="sng" algn="ctr">
              <a:solidFill>
                <a:schemeClr val="bg2">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4" name="矩形 33"/>
          <p:cNvSpPr/>
          <p:nvPr/>
        </p:nvSpPr>
        <p:spPr>
          <a:xfrm>
            <a:off x="3131841" y="4705980"/>
            <a:ext cx="5065576" cy="523220"/>
          </a:xfrm>
          <a:prstGeom prst="rect">
            <a:avLst/>
          </a:prstGeom>
        </p:spPr>
        <p:txBody>
          <a:bodyPr wrap="square">
            <a:spAutoFit/>
          </a:bodyPr>
          <a:lstStyle/>
          <a:p>
            <a:r>
              <a:rPr lang="en-US" altLang="zh-CN" sz="1400" smtClean="0">
                <a:solidFill>
                  <a:srgbClr val="FF0000"/>
                </a:solidFill>
                <a:latin typeface="微软雅黑" panose="020B0503020204020204" pitchFamily="34" charset="-122"/>
                <a:ea typeface="微软雅黑" panose="020B0503020204020204" pitchFamily="34" charset="-122"/>
              </a:rPr>
              <a:t>transform-origin</a:t>
            </a:r>
            <a:r>
              <a:rPr lang="zh-CN" altLang="zh-CN" sz="1400">
                <a:solidFill>
                  <a:srgbClr val="FF0000"/>
                </a:solidFill>
                <a:latin typeface="微软雅黑" panose="020B0503020204020204" pitchFamily="34" charset="-122"/>
                <a:ea typeface="微软雅黑" panose="020B0503020204020204" pitchFamily="34" charset="-122"/>
              </a:rPr>
              <a:t>最多接受三个值，分别是</a:t>
            </a:r>
            <a:r>
              <a:rPr lang="en-US" altLang="zh-CN" sz="1400">
                <a:solidFill>
                  <a:srgbClr val="FF0000"/>
                </a:solidFill>
                <a:latin typeface="微软雅黑" panose="020B0503020204020204" pitchFamily="34" charset="-122"/>
                <a:ea typeface="微软雅黑" panose="020B0503020204020204" pitchFamily="34" charset="-122"/>
              </a:rPr>
              <a:t>x</a:t>
            </a:r>
            <a:r>
              <a:rPr lang="zh-CN" altLang="zh-CN" sz="1400">
                <a:solidFill>
                  <a:srgbClr val="FF0000"/>
                </a:solidFill>
                <a:latin typeface="微软雅黑" panose="020B0503020204020204" pitchFamily="34" charset="-122"/>
                <a:ea typeface="微软雅黑" panose="020B0503020204020204" pitchFamily="34" charset="-122"/>
              </a:rPr>
              <a:t>轴、</a:t>
            </a:r>
            <a:r>
              <a:rPr lang="en-US" altLang="zh-CN" sz="1400">
                <a:solidFill>
                  <a:srgbClr val="FF0000"/>
                </a:solidFill>
                <a:latin typeface="微软雅黑" panose="020B0503020204020204" pitchFamily="34" charset="-122"/>
                <a:ea typeface="微软雅黑" panose="020B0503020204020204" pitchFamily="34" charset="-122"/>
              </a:rPr>
              <a:t>y</a:t>
            </a:r>
            <a:r>
              <a:rPr lang="zh-CN" altLang="zh-CN" sz="1400">
                <a:solidFill>
                  <a:srgbClr val="FF0000"/>
                </a:solidFill>
                <a:latin typeface="微软雅黑" panose="020B0503020204020204" pitchFamily="34" charset="-122"/>
                <a:ea typeface="微软雅黑" panose="020B0503020204020204" pitchFamily="34" charset="-122"/>
              </a:rPr>
              <a:t>轴和</a:t>
            </a:r>
            <a:r>
              <a:rPr lang="en-US" altLang="zh-CN" sz="1400">
                <a:solidFill>
                  <a:srgbClr val="FF0000"/>
                </a:solidFill>
                <a:latin typeface="微软雅黑" panose="020B0503020204020204" pitchFamily="34" charset="-122"/>
                <a:ea typeface="微软雅黑" panose="020B0503020204020204" pitchFamily="34" charset="-122"/>
              </a:rPr>
              <a:t>z</a:t>
            </a:r>
            <a:r>
              <a:rPr lang="zh-CN" altLang="zh-CN" sz="1400">
                <a:solidFill>
                  <a:srgbClr val="FF0000"/>
                </a:solidFill>
                <a:latin typeface="微软雅黑" panose="020B0503020204020204" pitchFamily="34" charset="-122"/>
                <a:ea typeface="微软雅黑" panose="020B0503020204020204" pitchFamily="34" charset="-122"/>
              </a:rPr>
              <a:t>轴的偏移</a:t>
            </a:r>
            <a:r>
              <a:rPr lang="zh-CN" altLang="zh-CN" sz="1400" smtClean="0">
                <a:solidFill>
                  <a:srgbClr val="FF0000"/>
                </a:solidFill>
                <a:latin typeface="微软雅黑" panose="020B0503020204020204" pitchFamily="34" charset="-122"/>
                <a:ea typeface="微软雅黑" panose="020B0503020204020204" pitchFamily="34" charset="-122"/>
              </a:rPr>
              <a:t>量</a:t>
            </a:r>
            <a:r>
              <a:rPr lang="zh-CN" altLang="en-US" sz="1400" smtClean="0">
                <a:solidFill>
                  <a:srgbClr val="FF0000"/>
                </a:solidFill>
                <a:latin typeface="微软雅黑" panose="020B0503020204020204" pitchFamily="34" charset="-122"/>
                <a:ea typeface="微软雅黑" panose="020B0503020204020204" pitchFamily="34" charset="-122"/>
              </a:rPr>
              <a:t>。</a:t>
            </a:r>
            <a:endParaRPr lang="zh-CN" altLang="zh-CN" sz="1400">
              <a:solidFill>
                <a:srgbClr val="FF0000"/>
              </a:solidFill>
              <a:latin typeface="微软雅黑" panose="020B0503020204020204" pitchFamily="34" charset="-122"/>
              <a:ea typeface="微软雅黑" panose="020B0503020204020204" pitchFamily="34" charset="-122"/>
            </a:endParaRPr>
          </a:p>
        </p:txBody>
      </p:sp>
      <p:sp>
        <p:nvSpPr>
          <p:cNvPr id="12" name="标题 1"/>
          <p:cNvSpPr>
            <a:spLocks noChangeArrowheads="1"/>
          </p:cNvSpPr>
          <p:nvPr/>
        </p:nvSpPr>
        <p:spPr bwMode="auto">
          <a:xfrm>
            <a:off x="1624330" y="199119"/>
            <a:ext cx="7536270"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前导</a:t>
            </a:r>
            <a:r>
              <a:rPr lang="zh-CN" altLang="en-US" sz="3600" b="1">
                <a:solidFill>
                  <a:srgbClr val="0567A2"/>
                </a:solidFill>
                <a:latin typeface="微软雅黑" pitchFamily="34" charset="-122"/>
                <a:ea typeface="微软雅黑" pitchFamily="34" charset="-122"/>
                <a:sym typeface="宋体" charset="-122"/>
              </a:rPr>
              <a:t>知识</a:t>
            </a:r>
            <a:r>
              <a:rPr lang="en-US" altLang="zh-CN" sz="3600" b="1">
                <a:solidFill>
                  <a:srgbClr val="0567A2"/>
                </a:solidFill>
                <a:latin typeface="微软雅黑" pitchFamily="34" charset="-122"/>
                <a:ea typeface="微软雅黑" pitchFamily="34" charset="-122"/>
                <a:sym typeface="宋体" charset="-122"/>
              </a:rPr>
              <a:t>-</a:t>
            </a:r>
            <a:r>
              <a:rPr lang="en-US" altLang="zh-CN" sz="3600" b="1" smtClean="0">
                <a:solidFill>
                  <a:srgbClr val="0567A2"/>
                </a:solidFill>
                <a:latin typeface="微软雅黑" pitchFamily="34" charset="-122"/>
                <a:ea typeface="微软雅黑" pitchFamily="34" charset="-122"/>
              </a:rPr>
              <a:t>CSS3 </a:t>
            </a:r>
            <a:r>
              <a:rPr lang="zh-CN" altLang="en-US" sz="3600" b="1" smtClean="0">
                <a:solidFill>
                  <a:srgbClr val="0567A2"/>
                </a:solidFill>
                <a:latin typeface="微软雅黑" pitchFamily="34" charset="-122"/>
                <a:ea typeface="微软雅黑" pitchFamily="34" charset="-122"/>
              </a:rPr>
              <a:t>变形</a:t>
            </a:r>
            <a:endParaRPr lang="zh-CN" altLang="zh-CN" sz="3600" b="1">
              <a:solidFill>
                <a:srgbClr val="0567A2"/>
              </a:solidFill>
              <a:latin typeface="微软雅黑" pitchFamily="34" charset="-122"/>
              <a:ea typeface="微软雅黑" pitchFamily="34" charset="-122"/>
            </a:endParaRPr>
          </a:p>
        </p:txBody>
      </p:sp>
    </p:spTree>
    <p:extLst>
      <p:ext uri="{BB962C8B-B14F-4D97-AF65-F5344CB8AC3E}">
        <p14:creationId xmlns:p14="http://schemas.microsoft.com/office/powerpoint/2010/main" val="386639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4294967295"/>
          </p:nvPr>
        </p:nvSpPr>
        <p:spPr bwMode="auto">
          <a:xfrm>
            <a:off x="481012" y="1620838"/>
            <a:ext cx="7403355" cy="8000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742950" lvl="1" indent="-285750" eaLnBrk="0" fontAlgn="base" hangingPunct="0">
              <a:lnSpc>
                <a:spcPct val="170000"/>
              </a:lnSpc>
              <a:spcBef>
                <a:spcPct val="20000"/>
              </a:spcBef>
              <a:spcAft>
                <a:spcPct val="0"/>
              </a:spcAft>
              <a:buFont typeface="Arial" panose="020B0604020202020204" pitchFamily="34" charset="0"/>
              <a:buChar char="–"/>
              <a:defRPr/>
            </a:pPr>
            <a:r>
              <a:rPr lang="en-US" altLang="zh-CN" sz="1800" kern="0">
                <a:latin typeface="微软雅黑" panose="020B0503020204020204" pitchFamily="34" charset="-122"/>
                <a:ea typeface="微软雅黑" panose="020B0503020204020204" pitchFamily="34" charset="-122"/>
              </a:rPr>
              <a:t>transform-origin</a:t>
            </a:r>
            <a:r>
              <a:rPr lang="zh-CN" altLang="en-US" sz="1800" kern="0">
                <a:latin typeface="微软雅黑" panose="020B0503020204020204" pitchFamily="34" charset="-122"/>
                <a:ea typeface="微软雅黑" panose="020B0503020204020204" pitchFamily="34" charset="-122"/>
              </a:rPr>
              <a:t>的参数说明如下表所示。</a:t>
            </a:r>
            <a:endParaRPr lang="zh-CN" altLang="zh-CN" sz="1800" kern="0">
              <a:latin typeface="微软雅黑" panose="020B0503020204020204" pitchFamily="34" charset="-122"/>
              <a:ea typeface="微软雅黑" panose="020B0503020204020204" pitchFamily="34" charset="-122"/>
            </a:endParaRPr>
          </a:p>
        </p:txBody>
      </p:sp>
      <p:sp>
        <p:nvSpPr>
          <p:cNvPr id="6" name="矩形 5"/>
          <p:cNvSpPr/>
          <p:nvPr/>
        </p:nvSpPr>
        <p:spPr>
          <a:xfrm>
            <a:off x="560388" y="962025"/>
            <a:ext cx="2387192" cy="583108"/>
          </a:xfrm>
          <a:prstGeom prst="rect">
            <a:avLst/>
          </a:prstGeom>
        </p:spPr>
        <p:txBody>
          <a:bodyPr wrap="none">
            <a:spAutoFit/>
          </a:bodyPr>
          <a:lstStyle/>
          <a:p>
            <a:pPr marL="342900" indent="-342900">
              <a:lnSpc>
                <a:spcPct val="150000"/>
              </a:lnSpc>
              <a:spcBef>
                <a:spcPct val="20000"/>
              </a:spcBef>
              <a:buFontTx/>
              <a:buChar char="•"/>
              <a:defRPr/>
            </a:pPr>
            <a:r>
              <a:rPr lang="zh-CN" altLang="zh-CN" sz="2400" b="1" smtClean="0">
                <a:solidFill>
                  <a:srgbClr val="0567A2"/>
                </a:solidFill>
              </a:rPr>
              <a:t>元素变形原点</a:t>
            </a:r>
          </a:p>
        </p:txBody>
      </p:sp>
      <p:sp>
        <p:nvSpPr>
          <p:cNvPr id="11" name="矩形 10"/>
          <p:cNvSpPr/>
          <p:nvPr/>
        </p:nvSpPr>
        <p:spPr>
          <a:xfrm>
            <a:off x="1535440" y="2634506"/>
            <a:ext cx="1812424" cy="523220"/>
          </a:xfrm>
          <a:prstGeom prst="rect">
            <a:avLst/>
          </a:prstGeom>
        </p:spPr>
        <p:txBody>
          <a:bodyPr wrap="square">
            <a:spAutoFit/>
          </a:bodyPr>
          <a:lstStyle/>
          <a:p>
            <a:r>
              <a:rPr lang="zh-CN" altLang="en-US" sz="1400" smtClean="0">
                <a:solidFill>
                  <a:schemeClr val="tx1">
                    <a:lumMod val="65000"/>
                    <a:lumOff val="35000"/>
                  </a:schemeClr>
                </a:solidFill>
                <a:latin typeface="微软雅黑" pitchFamily="34" charset="-122"/>
                <a:ea typeface="微软雅黑" pitchFamily="34" charset="-122"/>
              </a:rPr>
              <a:t>元素旋转</a:t>
            </a:r>
            <a:r>
              <a:rPr lang="en-US" altLang="zh-CN" sz="1400" smtClean="0">
                <a:solidFill>
                  <a:schemeClr val="tx1">
                    <a:lumMod val="65000"/>
                    <a:lumOff val="35000"/>
                  </a:schemeClr>
                </a:solidFill>
                <a:latin typeface="微软雅黑" pitchFamily="34" charset="-122"/>
                <a:ea typeface="微软雅黑" pitchFamily="34" charset="-122"/>
              </a:rPr>
              <a:t>30°</a:t>
            </a:r>
            <a:r>
              <a:rPr lang="zh-CN" altLang="en-US" sz="1400" smtClean="0">
                <a:solidFill>
                  <a:schemeClr val="tx1">
                    <a:lumMod val="65000"/>
                    <a:lumOff val="35000"/>
                  </a:schemeClr>
                </a:solidFill>
                <a:latin typeface="微软雅黑" pitchFamily="34" charset="-122"/>
                <a:ea typeface="微软雅黑" pitchFamily="34" charset="-122"/>
              </a:rPr>
              <a:t>，中心点在中间</a:t>
            </a:r>
            <a:endParaRPr lang="zh-CN" altLang="en-US" sz="1400">
              <a:solidFill>
                <a:schemeClr val="tx1">
                  <a:lumMod val="65000"/>
                  <a:lumOff val="35000"/>
                </a:schemeClr>
              </a:solidFill>
              <a:latin typeface="微软雅黑" pitchFamily="34" charset="-122"/>
              <a:ea typeface="微软雅黑"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2640945355"/>
              </p:ext>
            </p:extLst>
          </p:nvPr>
        </p:nvGraphicFramePr>
        <p:xfrm>
          <a:off x="2987825" y="2564904"/>
          <a:ext cx="3456383" cy="2645674"/>
        </p:xfrm>
        <a:graphic>
          <a:graphicData uri="http://schemas.openxmlformats.org/drawingml/2006/table">
            <a:tbl>
              <a:tblPr firstRow="1" firstCol="1" lastRow="1" lastCol="1" bandRow="1" bandCol="1"/>
              <a:tblGrid>
                <a:gridCol w="720080"/>
                <a:gridCol w="1080120"/>
                <a:gridCol w="1656183"/>
              </a:tblGrid>
              <a:tr h="515746">
                <a:tc>
                  <a:txBody>
                    <a:bodyPr/>
                    <a:lstStyle/>
                    <a:p>
                      <a:pPr marL="0" indent="-266700" algn="ctr" defTabSz="914400" rtl="0" eaLnBrk="1" latinLnBrk="0" hangingPunct="1">
                        <a:spcAft>
                          <a:spcPts val="0"/>
                        </a:spcAft>
                        <a:tabLst>
                          <a:tab pos="356235" algn="l"/>
                        </a:tabLst>
                      </a:pPr>
                      <a:r>
                        <a:rPr lang="zh-CN" sz="1400" b="1" kern="100">
                          <a:solidFill>
                            <a:schemeClr val="dk1"/>
                          </a:solidFill>
                          <a:effectLst/>
                          <a:latin typeface="微软雅黑" panose="020B0503020204020204" pitchFamily="34" charset="-122"/>
                          <a:ea typeface="微软雅黑" panose="020B0503020204020204" pitchFamily="34" charset="-122"/>
                          <a:cs typeface="+mn-cs"/>
                        </a:rPr>
                        <a:t>参数</a:t>
                      </a: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indent="-266700" algn="ctr" defTabSz="914400" rtl="0" eaLnBrk="1" latinLnBrk="0" hangingPunct="1">
                        <a:spcAft>
                          <a:spcPts val="0"/>
                        </a:spcAft>
                        <a:tabLst>
                          <a:tab pos="356235" algn="l"/>
                        </a:tabLst>
                      </a:pPr>
                      <a:r>
                        <a:rPr lang="zh-CN" sz="1400" b="1" kern="100">
                          <a:solidFill>
                            <a:schemeClr val="dk1"/>
                          </a:solidFill>
                          <a:effectLst/>
                          <a:latin typeface="微软雅黑" panose="020B0503020204020204" pitchFamily="34" charset="-122"/>
                          <a:ea typeface="微软雅黑" panose="020B0503020204020204" pitchFamily="34" charset="-122"/>
                          <a:cs typeface="+mn-cs"/>
                        </a:rPr>
                        <a:t>描述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indent="-266700" algn="ctr" defTabSz="914400" rtl="0" eaLnBrk="1" latinLnBrk="0" hangingPunct="1">
                        <a:spcAft>
                          <a:spcPts val="0"/>
                        </a:spcAft>
                        <a:tabLst>
                          <a:tab pos="356235" algn="l"/>
                        </a:tabLst>
                      </a:pPr>
                      <a:r>
                        <a:rPr lang="zh-CN" sz="1400" b="1" kern="100">
                          <a:solidFill>
                            <a:schemeClr val="dk1"/>
                          </a:solidFill>
                          <a:effectLst/>
                          <a:latin typeface="微软雅黑" panose="020B0503020204020204" pitchFamily="34" charset="-122"/>
                          <a:ea typeface="微软雅黑" panose="020B0503020204020204" pitchFamily="34" charset="-122"/>
                          <a:cs typeface="+mn-cs"/>
                        </a:rPr>
                        <a:t>允许取值</a:t>
                      </a: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72434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kern="100">
                          <a:solidFill>
                            <a:schemeClr val="dk1"/>
                          </a:solidFill>
                          <a:effectLst/>
                          <a:latin typeface="微软雅黑" panose="020B0503020204020204" pitchFamily="34" charset="-122"/>
                          <a:ea typeface="微软雅黑" panose="020B0503020204020204" pitchFamily="34" charset="-122"/>
                          <a:cs typeface="+mn-cs"/>
                        </a:rPr>
                        <a:t>x-axis</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266700" algn="ctr">
                        <a:spcAft>
                          <a:spcPts val="0"/>
                        </a:spcAft>
                      </a:pPr>
                      <a:r>
                        <a:rPr lang="en-US" sz="1100" b="0" kern="100">
                          <a:solidFill>
                            <a:prstClr val="black"/>
                          </a:solidFill>
                          <a:latin typeface="微软雅黑" panose="020B0503020204020204" pitchFamily="34" charset="-122"/>
                          <a:ea typeface="微软雅黑" panose="020B0503020204020204" pitchFamily="34" charset="-122"/>
                          <a:cs typeface="+mn-cs"/>
                        </a:rPr>
                        <a:t>x</a:t>
                      </a:r>
                      <a:r>
                        <a:rPr lang="zh-CN" sz="1100" b="0" kern="100">
                          <a:solidFill>
                            <a:prstClr val="black"/>
                          </a:solidFill>
                          <a:latin typeface="微软雅黑" panose="020B0503020204020204" pitchFamily="34" charset="-122"/>
                          <a:ea typeface="微软雅黑" panose="020B0503020204020204" pitchFamily="34" charset="-122"/>
                          <a:cs typeface="+mn-cs"/>
                        </a:rPr>
                        <a:t>轴偏移量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266700" algn="ctr">
                        <a:spcAft>
                          <a:spcPts val="0"/>
                        </a:spcAft>
                      </a:pPr>
                      <a:r>
                        <a:rPr lang="en-US" sz="1100" b="0" kern="100">
                          <a:solidFill>
                            <a:prstClr val="black"/>
                          </a:solidFill>
                          <a:latin typeface="微软雅黑" panose="020B0503020204020204" pitchFamily="34" charset="-122"/>
                          <a:ea typeface="微软雅黑" panose="020B0503020204020204" pitchFamily="34" charset="-122"/>
                          <a:cs typeface="+mn-cs"/>
                        </a:rPr>
                        <a:t>left</a:t>
                      </a:r>
                      <a:endParaRPr lang="zh-CN" sz="1100" b="0" kern="100">
                        <a:solidFill>
                          <a:prstClr val="black"/>
                        </a:solidFill>
                        <a:latin typeface="微软雅黑" panose="020B0503020204020204" pitchFamily="34" charset="-122"/>
                        <a:ea typeface="微软雅黑" panose="020B0503020204020204" pitchFamily="34" charset="-122"/>
                        <a:cs typeface="+mn-cs"/>
                      </a:endParaRPr>
                    </a:p>
                    <a:p>
                      <a:pPr indent="266700" algn="ctr">
                        <a:spcAft>
                          <a:spcPts val="0"/>
                        </a:spcAft>
                      </a:pPr>
                      <a:r>
                        <a:rPr lang="en-US" sz="1100" b="0" kern="100">
                          <a:solidFill>
                            <a:prstClr val="black"/>
                          </a:solidFill>
                          <a:latin typeface="微软雅黑" panose="020B0503020204020204" pitchFamily="34" charset="-122"/>
                          <a:ea typeface="微软雅黑" panose="020B0503020204020204" pitchFamily="34" charset="-122"/>
                          <a:cs typeface="+mn-cs"/>
                        </a:rPr>
                        <a:t>center</a:t>
                      </a:r>
                      <a:endParaRPr lang="zh-CN" sz="1100" b="0" kern="100">
                        <a:solidFill>
                          <a:prstClr val="black"/>
                        </a:solidFill>
                        <a:latin typeface="微软雅黑" panose="020B0503020204020204" pitchFamily="34" charset="-122"/>
                        <a:ea typeface="微软雅黑" panose="020B0503020204020204" pitchFamily="34" charset="-122"/>
                        <a:cs typeface="+mn-cs"/>
                      </a:endParaRPr>
                    </a:p>
                    <a:p>
                      <a:pPr indent="266700" algn="ctr">
                        <a:spcAft>
                          <a:spcPts val="0"/>
                        </a:spcAft>
                      </a:pPr>
                      <a:r>
                        <a:rPr lang="en-US" sz="1100" b="0" kern="100">
                          <a:solidFill>
                            <a:prstClr val="black"/>
                          </a:solidFill>
                          <a:latin typeface="微软雅黑" panose="020B0503020204020204" pitchFamily="34" charset="-122"/>
                          <a:ea typeface="微软雅黑" panose="020B0503020204020204" pitchFamily="34" charset="-122"/>
                          <a:cs typeface="+mn-cs"/>
                        </a:rPr>
                        <a:t>right</a:t>
                      </a:r>
                      <a:endParaRPr lang="zh-CN" sz="1100" b="0" kern="100">
                        <a:solidFill>
                          <a:prstClr val="black"/>
                        </a:solidFill>
                        <a:latin typeface="微软雅黑" panose="020B0503020204020204" pitchFamily="34" charset="-122"/>
                        <a:ea typeface="微软雅黑" panose="020B0503020204020204" pitchFamily="34" charset="-122"/>
                        <a:cs typeface="+mn-cs"/>
                      </a:endParaRPr>
                    </a:p>
                    <a:p>
                      <a:pPr indent="266700" algn="ctr">
                        <a:spcAft>
                          <a:spcPts val="0"/>
                        </a:spcAft>
                      </a:pPr>
                      <a:r>
                        <a:rPr lang="en-US" sz="1100" b="0" kern="100">
                          <a:solidFill>
                            <a:prstClr val="black"/>
                          </a:solidFill>
                          <a:latin typeface="微软雅黑" panose="020B0503020204020204" pitchFamily="34" charset="-122"/>
                          <a:ea typeface="微软雅黑" panose="020B0503020204020204" pitchFamily="34" charset="-122"/>
                          <a:cs typeface="+mn-cs"/>
                        </a:rPr>
                        <a:t>length</a:t>
                      </a:r>
                      <a:endParaRPr lang="zh-CN" sz="1100" b="0" kern="100">
                        <a:solidFill>
                          <a:prstClr val="black"/>
                        </a:solidFill>
                        <a:latin typeface="微软雅黑" panose="020B0503020204020204" pitchFamily="34" charset="-122"/>
                        <a:ea typeface="微软雅黑" panose="020B0503020204020204" pitchFamily="34" charset="-122"/>
                        <a:cs typeface="+mn-cs"/>
                      </a:endParaRPr>
                    </a:p>
                    <a:p>
                      <a:pPr indent="266700" algn="ctr">
                        <a:spcAft>
                          <a:spcPts val="0"/>
                        </a:spcAft>
                      </a:pPr>
                      <a:r>
                        <a:rPr lang="en-US" sz="1100" b="0" kern="100">
                          <a:solidFill>
                            <a:prstClr val="black"/>
                          </a:solidFill>
                          <a:latin typeface="微软雅黑" panose="020B0503020204020204" pitchFamily="34" charset="-122"/>
                          <a:ea typeface="微软雅黑" panose="020B0503020204020204" pitchFamily="34" charset="-122"/>
                          <a:cs typeface="+mn-cs"/>
                        </a:rPr>
                        <a:t>%</a:t>
                      </a:r>
                      <a:endParaRPr lang="zh-CN" sz="1100" b="0" kern="100">
                        <a:solidFill>
                          <a:prstClr val="black"/>
                        </a:solidFill>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72434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kern="100">
                          <a:solidFill>
                            <a:schemeClr val="dk1"/>
                          </a:solidFill>
                          <a:effectLst/>
                          <a:latin typeface="微软雅黑" panose="020B0503020204020204" pitchFamily="34" charset="-122"/>
                          <a:ea typeface="微软雅黑" panose="020B0503020204020204" pitchFamily="34" charset="-122"/>
                          <a:cs typeface="+mn-cs"/>
                        </a:rPr>
                        <a:t>y-axis</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gn="ctr">
                        <a:spcAft>
                          <a:spcPts val="0"/>
                        </a:spcAft>
                      </a:pPr>
                      <a:r>
                        <a:rPr lang="en-US" sz="1100" b="0" kern="100">
                          <a:solidFill>
                            <a:prstClr val="black"/>
                          </a:solidFill>
                          <a:latin typeface="微软雅黑" panose="020B0503020204020204" pitchFamily="34" charset="-122"/>
                          <a:ea typeface="微软雅黑" panose="020B0503020204020204" pitchFamily="34" charset="-122"/>
                          <a:cs typeface="+mn-cs"/>
                        </a:rPr>
                        <a:t>y</a:t>
                      </a:r>
                      <a:r>
                        <a:rPr lang="zh-CN" sz="1100" b="0" kern="100">
                          <a:solidFill>
                            <a:prstClr val="black"/>
                          </a:solidFill>
                          <a:latin typeface="微软雅黑" panose="020B0503020204020204" pitchFamily="34" charset="-122"/>
                          <a:ea typeface="微软雅黑" panose="020B0503020204020204" pitchFamily="34" charset="-122"/>
                          <a:cs typeface="+mn-cs"/>
                        </a:rPr>
                        <a:t>轴偏移量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indent="266700" algn="ctr">
                        <a:spcAft>
                          <a:spcPts val="0"/>
                        </a:spcAft>
                      </a:pPr>
                      <a:r>
                        <a:rPr lang="en-US" sz="1100" b="0" kern="100">
                          <a:solidFill>
                            <a:prstClr val="black"/>
                          </a:solidFill>
                          <a:latin typeface="微软雅黑" panose="020B0503020204020204" pitchFamily="34" charset="-122"/>
                          <a:ea typeface="微软雅黑" panose="020B0503020204020204" pitchFamily="34" charset="-122"/>
                          <a:cs typeface="+mn-cs"/>
                        </a:rPr>
                        <a:t>top</a:t>
                      </a:r>
                      <a:endParaRPr lang="zh-CN" sz="1100" b="0" kern="100">
                        <a:solidFill>
                          <a:prstClr val="black"/>
                        </a:solidFill>
                        <a:latin typeface="微软雅黑" panose="020B0503020204020204" pitchFamily="34" charset="-122"/>
                        <a:ea typeface="微软雅黑" panose="020B0503020204020204" pitchFamily="34" charset="-122"/>
                        <a:cs typeface="+mn-cs"/>
                      </a:endParaRPr>
                    </a:p>
                    <a:p>
                      <a:pPr indent="266700" algn="ctr">
                        <a:spcAft>
                          <a:spcPts val="0"/>
                        </a:spcAft>
                      </a:pPr>
                      <a:r>
                        <a:rPr lang="en-US" sz="1100" b="0" kern="100">
                          <a:solidFill>
                            <a:prstClr val="black"/>
                          </a:solidFill>
                          <a:latin typeface="微软雅黑" panose="020B0503020204020204" pitchFamily="34" charset="-122"/>
                          <a:ea typeface="微软雅黑" panose="020B0503020204020204" pitchFamily="34" charset="-122"/>
                          <a:cs typeface="+mn-cs"/>
                        </a:rPr>
                        <a:t>center</a:t>
                      </a:r>
                      <a:endParaRPr lang="zh-CN" sz="1100" b="0" kern="100">
                        <a:solidFill>
                          <a:prstClr val="black"/>
                        </a:solidFill>
                        <a:latin typeface="微软雅黑" panose="020B0503020204020204" pitchFamily="34" charset="-122"/>
                        <a:ea typeface="微软雅黑" panose="020B0503020204020204" pitchFamily="34" charset="-122"/>
                        <a:cs typeface="+mn-cs"/>
                      </a:endParaRPr>
                    </a:p>
                    <a:p>
                      <a:pPr indent="266700" algn="ctr">
                        <a:spcAft>
                          <a:spcPts val="0"/>
                        </a:spcAft>
                      </a:pPr>
                      <a:r>
                        <a:rPr lang="en-US" sz="1100" b="0" kern="100">
                          <a:solidFill>
                            <a:prstClr val="black"/>
                          </a:solidFill>
                          <a:latin typeface="微软雅黑" panose="020B0503020204020204" pitchFamily="34" charset="-122"/>
                          <a:ea typeface="微软雅黑" panose="020B0503020204020204" pitchFamily="34" charset="-122"/>
                          <a:cs typeface="+mn-cs"/>
                        </a:rPr>
                        <a:t>bottom</a:t>
                      </a:r>
                      <a:endParaRPr lang="zh-CN" sz="1100" b="0" kern="100">
                        <a:solidFill>
                          <a:prstClr val="black"/>
                        </a:solidFill>
                        <a:latin typeface="微软雅黑" panose="020B0503020204020204" pitchFamily="34" charset="-122"/>
                        <a:ea typeface="微软雅黑" panose="020B0503020204020204" pitchFamily="34" charset="-122"/>
                        <a:cs typeface="+mn-cs"/>
                      </a:endParaRPr>
                    </a:p>
                    <a:p>
                      <a:pPr indent="266700" algn="ctr">
                        <a:spcAft>
                          <a:spcPts val="0"/>
                        </a:spcAft>
                      </a:pPr>
                      <a:r>
                        <a:rPr lang="en-US" sz="1100" b="0" kern="100">
                          <a:solidFill>
                            <a:prstClr val="black"/>
                          </a:solidFill>
                          <a:latin typeface="微软雅黑" panose="020B0503020204020204" pitchFamily="34" charset="-122"/>
                          <a:ea typeface="微软雅黑" panose="020B0503020204020204" pitchFamily="34" charset="-122"/>
                          <a:cs typeface="+mn-cs"/>
                        </a:rPr>
                        <a:t>length</a:t>
                      </a:r>
                      <a:endParaRPr lang="zh-CN" sz="1100" b="0" kern="100">
                        <a:solidFill>
                          <a:prstClr val="black"/>
                        </a:solidFill>
                        <a:latin typeface="微软雅黑" panose="020B0503020204020204" pitchFamily="34" charset="-122"/>
                        <a:ea typeface="微软雅黑" panose="020B0503020204020204" pitchFamily="34" charset="-122"/>
                        <a:cs typeface="+mn-cs"/>
                      </a:endParaRPr>
                    </a:p>
                    <a:p>
                      <a:pPr indent="266700" algn="ctr">
                        <a:spcAft>
                          <a:spcPts val="0"/>
                        </a:spcAft>
                      </a:pPr>
                      <a:r>
                        <a:rPr lang="en-US" sz="1100" b="0" kern="100">
                          <a:solidFill>
                            <a:prstClr val="black"/>
                          </a:solidFill>
                          <a:latin typeface="微软雅黑" panose="020B0503020204020204" pitchFamily="34" charset="-122"/>
                          <a:ea typeface="微软雅黑" panose="020B0503020204020204" pitchFamily="34" charset="-122"/>
                          <a:cs typeface="+mn-cs"/>
                        </a:rPr>
                        <a:t>%</a:t>
                      </a:r>
                      <a:endParaRPr lang="zh-CN" sz="1100" b="0" kern="100">
                        <a:solidFill>
                          <a:prstClr val="black"/>
                        </a:solidFill>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45352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kern="100">
                          <a:solidFill>
                            <a:schemeClr val="dk1"/>
                          </a:solidFill>
                          <a:effectLst/>
                          <a:latin typeface="微软雅黑" panose="020B0503020204020204" pitchFamily="34" charset="-122"/>
                          <a:ea typeface="微软雅黑" panose="020B0503020204020204" pitchFamily="34" charset="-122"/>
                          <a:cs typeface="+mn-cs"/>
                        </a:rPr>
                        <a:t>z-axis</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266700" algn="ctr">
                        <a:spcAft>
                          <a:spcPts val="0"/>
                        </a:spcAft>
                      </a:pPr>
                      <a:r>
                        <a:rPr lang="en-US" sz="1100" b="0" kern="100">
                          <a:solidFill>
                            <a:prstClr val="black"/>
                          </a:solidFill>
                          <a:latin typeface="微软雅黑" panose="020B0503020204020204" pitchFamily="34" charset="-122"/>
                          <a:ea typeface="微软雅黑" panose="020B0503020204020204" pitchFamily="34" charset="-122"/>
                          <a:cs typeface="+mn-cs"/>
                        </a:rPr>
                        <a:t>z</a:t>
                      </a:r>
                      <a:r>
                        <a:rPr lang="zh-CN" sz="1100" b="0" kern="100">
                          <a:solidFill>
                            <a:prstClr val="black"/>
                          </a:solidFill>
                          <a:latin typeface="微软雅黑" panose="020B0503020204020204" pitchFamily="34" charset="-122"/>
                          <a:ea typeface="微软雅黑" panose="020B0503020204020204" pitchFamily="34" charset="-122"/>
                          <a:cs typeface="+mn-cs"/>
                        </a:rPr>
                        <a:t>轴偏移量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266700" algn="ctr">
                        <a:spcAft>
                          <a:spcPts val="0"/>
                        </a:spcAft>
                      </a:pPr>
                      <a:r>
                        <a:rPr lang="en-US" sz="1100" b="0" kern="100">
                          <a:solidFill>
                            <a:prstClr val="black"/>
                          </a:solidFill>
                          <a:latin typeface="微软雅黑" panose="020B0503020204020204" pitchFamily="34" charset="-122"/>
                          <a:ea typeface="微软雅黑" panose="020B0503020204020204" pitchFamily="34" charset="-122"/>
                          <a:cs typeface="+mn-cs"/>
                        </a:rPr>
                        <a:t>length</a:t>
                      </a:r>
                      <a:endParaRPr lang="zh-CN" sz="1100" b="0" kern="100">
                        <a:solidFill>
                          <a:prstClr val="black"/>
                        </a:solidFill>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cxnSp>
        <p:nvCxnSpPr>
          <p:cNvPr id="3" name="直接箭头连接符 2"/>
          <p:cNvCxnSpPr/>
          <p:nvPr/>
        </p:nvCxnSpPr>
        <p:spPr bwMode="auto">
          <a:xfrm flipH="1">
            <a:off x="2339751" y="3187660"/>
            <a:ext cx="1" cy="381526"/>
          </a:xfrm>
          <a:prstGeom prst="straightConnector1">
            <a:avLst/>
          </a:prstGeom>
          <a:noFill/>
          <a:ln w="28575"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7" y="3619708"/>
            <a:ext cx="1781175"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矩形 17"/>
          <p:cNvSpPr/>
          <p:nvPr/>
        </p:nvSpPr>
        <p:spPr>
          <a:xfrm>
            <a:off x="5508079" y="2620154"/>
            <a:ext cx="3096369" cy="769441"/>
          </a:xfrm>
          <a:prstGeom prst="rect">
            <a:avLst/>
          </a:prstGeom>
        </p:spPr>
        <p:txBody>
          <a:bodyPr wrap="square">
            <a:spAutoFit/>
          </a:bodyPr>
          <a:lstStyle/>
          <a:p>
            <a:r>
              <a:rPr lang="zh-CN" altLang="en-US" sz="1400">
                <a:solidFill>
                  <a:schemeClr val="tx1">
                    <a:lumMod val="65000"/>
                    <a:lumOff val="35000"/>
                  </a:schemeClr>
                </a:solidFill>
                <a:latin typeface="微软雅黑" pitchFamily="34" charset="-122"/>
                <a:ea typeface="微软雅黑" pitchFamily="34" charset="-122"/>
              </a:rPr>
              <a:t>对该元素</a:t>
            </a:r>
            <a:r>
              <a:rPr lang="zh-CN" altLang="en-US" sz="1400" smtClean="0">
                <a:solidFill>
                  <a:schemeClr val="tx1">
                    <a:lumMod val="65000"/>
                    <a:lumOff val="35000"/>
                  </a:schemeClr>
                </a:solidFill>
                <a:latin typeface="微软雅黑" pitchFamily="34" charset="-122"/>
                <a:ea typeface="微软雅黑" pitchFamily="34" charset="-122"/>
              </a:rPr>
              <a:t>设置</a:t>
            </a:r>
            <a:endParaRPr lang="en-US" altLang="zh-CN" sz="1400" smtClean="0">
              <a:solidFill>
                <a:schemeClr val="tx1">
                  <a:lumMod val="65000"/>
                  <a:lumOff val="35000"/>
                </a:schemeClr>
              </a:solidFill>
              <a:latin typeface="微软雅黑" pitchFamily="34" charset="-122"/>
              <a:ea typeface="微软雅黑" pitchFamily="34" charset="-122"/>
            </a:endParaRPr>
          </a:p>
          <a:p>
            <a:r>
              <a:rPr lang="en-US" altLang="zh-CN" sz="1400" smtClean="0">
                <a:solidFill>
                  <a:schemeClr val="tx1">
                    <a:lumMod val="65000"/>
                    <a:lumOff val="35000"/>
                  </a:schemeClr>
                </a:solidFill>
                <a:latin typeface="微软雅黑" pitchFamily="34" charset="-122"/>
                <a:ea typeface="微软雅黑" pitchFamily="34" charset="-122"/>
              </a:rPr>
              <a:t>transform-origin</a:t>
            </a:r>
            <a:r>
              <a:rPr lang="en-US" altLang="zh-CN" sz="1400">
                <a:solidFill>
                  <a:schemeClr val="tx1">
                    <a:lumMod val="65000"/>
                    <a:lumOff val="35000"/>
                  </a:schemeClr>
                </a:solidFill>
                <a:latin typeface="微软雅黑" pitchFamily="34" charset="-122"/>
                <a:ea typeface="微软雅黑" pitchFamily="34" charset="-122"/>
              </a:rPr>
              <a:t>: left 0px 0px;</a:t>
            </a:r>
            <a:endParaRPr lang="zh-CN" altLang="zh-CN" sz="1400">
              <a:solidFill>
                <a:schemeClr val="tx1">
                  <a:lumMod val="65000"/>
                  <a:lumOff val="35000"/>
                </a:schemeClr>
              </a:solidFill>
              <a:latin typeface="微软雅黑" pitchFamily="34" charset="-122"/>
              <a:ea typeface="微软雅黑" pitchFamily="34" charset="-122"/>
            </a:endParaRPr>
          </a:p>
          <a:p>
            <a:endParaRPr lang="zh-CN" altLang="en-US" sz="1600">
              <a:solidFill>
                <a:schemeClr val="tx1">
                  <a:lumMod val="65000"/>
                  <a:lumOff val="35000"/>
                </a:schemeClr>
              </a:solidFill>
              <a:latin typeface="微软雅黑" pitchFamily="34" charset="-122"/>
              <a:ea typeface="微软雅黑" pitchFamily="34" charset="-122"/>
            </a:endParaRPr>
          </a:p>
        </p:txBody>
      </p:sp>
      <p:cxnSp>
        <p:nvCxnSpPr>
          <p:cNvPr id="22" name="直接箭头连接符 21"/>
          <p:cNvCxnSpPr/>
          <p:nvPr/>
        </p:nvCxnSpPr>
        <p:spPr bwMode="auto">
          <a:xfrm flipH="1">
            <a:off x="6804248" y="3191490"/>
            <a:ext cx="1" cy="381526"/>
          </a:xfrm>
          <a:prstGeom prst="straightConnector1">
            <a:avLst/>
          </a:prstGeom>
          <a:noFill/>
          <a:ln w="28575"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3640296"/>
            <a:ext cx="1800225"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右箭头 18"/>
          <p:cNvSpPr/>
          <p:nvPr/>
        </p:nvSpPr>
        <p:spPr>
          <a:xfrm>
            <a:off x="4016079" y="3675585"/>
            <a:ext cx="720080" cy="442342"/>
          </a:xfrm>
          <a:prstGeom prst="rightArrow">
            <a:avLst/>
          </a:prstGeom>
          <a:solidFill>
            <a:schemeClr val="tx1"/>
          </a:solidFill>
          <a:ln w="19050">
            <a:solidFill>
              <a:schemeClr val="tx1"/>
            </a:solidFill>
          </a:ln>
        </p:spPr>
        <p:txBody>
          <a:bodyPr wrap="square" rtlCol="0" anchor="ctr">
            <a:spAutoFit/>
          </a:bodyPr>
          <a:lstStyle/>
          <a:p>
            <a:pPr algn="ctr"/>
            <a:endParaRPr lang="zh-CN" altLang="en-US" dirty="0">
              <a:ea typeface="宋体" pitchFamily="2" charset="-122"/>
            </a:endParaRPr>
          </a:p>
        </p:txBody>
      </p:sp>
      <p:sp>
        <p:nvSpPr>
          <p:cNvPr id="30" name="矩形 29"/>
          <p:cNvSpPr/>
          <p:nvPr/>
        </p:nvSpPr>
        <p:spPr>
          <a:xfrm>
            <a:off x="1691680" y="5589240"/>
            <a:ext cx="5760640" cy="615553"/>
          </a:xfrm>
          <a:prstGeom prst="rect">
            <a:avLst/>
          </a:prstGeom>
          <a:solidFill>
            <a:schemeClr val="bg2"/>
          </a:solidFill>
          <a:ln w="9525">
            <a:solidFill>
              <a:schemeClr val="bg2">
                <a:lumMod val="50000"/>
              </a:schemeClr>
            </a:solidFill>
          </a:ln>
        </p:spPr>
        <p:txBody>
          <a:bodyPr wrap="square" rtlCol="0" anchor="ctr">
            <a:spAutoFit/>
          </a:bodyPr>
          <a:lstStyle/>
          <a:p>
            <a:r>
              <a:rPr lang="en-US" altLang="zh-CN" b="1" smtClean="0"/>
              <a:t>       </a:t>
            </a:r>
            <a:r>
              <a:rPr lang="zh-CN" altLang="zh-CN" b="1" smtClean="0"/>
              <a:t>注意：</a:t>
            </a:r>
            <a:r>
              <a:rPr lang="en-US" altLang="zh-CN" sz="1600" smtClean="0">
                <a:latin typeface="楷体" panose="02010609060101010101" pitchFamily="49" charset="-122"/>
                <a:ea typeface="楷体" panose="02010609060101010101" pitchFamily="49" charset="-122"/>
              </a:rPr>
              <a:t>transform-origin</a:t>
            </a:r>
            <a:r>
              <a:rPr lang="zh-CN" altLang="en-US" sz="1600">
                <a:latin typeface="楷体" panose="02010609060101010101" pitchFamily="49" charset="-122"/>
                <a:ea typeface="楷体" panose="02010609060101010101" pitchFamily="49" charset="-122"/>
              </a:rPr>
              <a:t>的三个参数均为可选参数，参数值为</a:t>
            </a:r>
            <a:r>
              <a:rPr lang="en-US" altLang="zh-CN" sz="1600">
                <a:latin typeface="楷体" panose="02010609060101010101" pitchFamily="49" charset="-122"/>
                <a:ea typeface="楷体" panose="02010609060101010101" pitchFamily="49" charset="-122"/>
              </a:rPr>
              <a:t>0px</a:t>
            </a:r>
            <a:r>
              <a:rPr lang="zh-CN" altLang="en-US" sz="1600">
                <a:latin typeface="楷体" panose="02010609060101010101" pitchFamily="49" charset="-122"/>
                <a:ea typeface="楷体" panose="02010609060101010101" pitchFamily="49" charset="-122"/>
              </a:rPr>
              <a:t>时可以省略不</a:t>
            </a:r>
            <a:r>
              <a:rPr lang="zh-CN" altLang="en-US" sz="1600" smtClean="0">
                <a:latin typeface="楷体" panose="02010609060101010101" pitchFamily="49" charset="-122"/>
                <a:ea typeface="楷体" panose="02010609060101010101" pitchFamily="49" charset="-122"/>
              </a:rPr>
              <a:t>写。</a:t>
            </a:r>
            <a:endParaRPr lang="zh-CN" altLang="en-US" sz="1600">
              <a:latin typeface="楷体" panose="02010609060101010101" pitchFamily="49" charset="-122"/>
              <a:ea typeface="楷体" panose="02010609060101010101" pitchFamily="49" charset="-122"/>
            </a:endParaRPr>
          </a:p>
        </p:txBody>
      </p:sp>
      <p:sp>
        <p:nvSpPr>
          <p:cNvPr id="35" name="太阳形 34"/>
          <p:cNvSpPr/>
          <p:nvPr/>
        </p:nvSpPr>
        <p:spPr>
          <a:xfrm>
            <a:off x="1763688" y="5601555"/>
            <a:ext cx="360040" cy="295461"/>
          </a:xfrm>
          <a:prstGeom prst="sun">
            <a:avLst/>
          </a:prstGeom>
          <a:solidFill>
            <a:srgbClr val="FF0000"/>
          </a:solidFill>
          <a:ln w="19050">
            <a:solidFill>
              <a:schemeClr val="bg2"/>
            </a:solidFill>
          </a:ln>
        </p:spPr>
        <p:txBody>
          <a:bodyPr wrap="square" rtlCol="0" anchor="ctr">
            <a:spAutoFit/>
          </a:bodyPr>
          <a:lstStyle/>
          <a:p>
            <a:pPr algn="ctr"/>
            <a:endParaRPr lang="zh-CN" altLang="en-US" dirty="0">
              <a:ea typeface="宋体" pitchFamily="2" charset="-122"/>
            </a:endParaRPr>
          </a:p>
        </p:txBody>
      </p:sp>
      <p:sp>
        <p:nvSpPr>
          <p:cNvPr id="16" name="标题 1"/>
          <p:cNvSpPr>
            <a:spLocks noChangeArrowheads="1"/>
          </p:cNvSpPr>
          <p:nvPr/>
        </p:nvSpPr>
        <p:spPr bwMode="auto">
          <a:xfrm>
            <a:off x="1624330" y="199119"/>
            <a:ext cx="7536270"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前导</a:t>
            </a:r>
            <a:r>
              <a:rPr lang="zh-CN" altLang="en-US" sz="3600" b="1">
                <a:solidFill>
                  <a:srgbClr val="0567A2"/>
                </a:solidFill>
                <a:latin typeface="微软雅黑" pitchFamily="34" charset="-122"/>
                <a:ea typeface="微软雅黑" pitchFamily="34" charset="-122"/>
                <a:sym typeface="宋体" charset="-122"/>
              </a:rPr>
              <a:t>知识</a:t>
            </a:r>
            <a:r>
              <a:rPr lang="en-US" altLang="zh-CN" sz="3600" b="1">
                <a:solidFill>
                  <a:srgbClr val="0567A2"/>
                </a:solidFill>
                <a:latin typeface="微软雅黑" pitchFamily="34" charset="-122"/>
                <a:ea typeface="微软雅黑" pitchFamily="34" charset="-122"/>
                <a:sym typeface="宋体" charset="-122"/>
              </a:rPr>
              <a:t>-</a:t>
            </a:r>
            <a:r>
              <a:rPr lang="en-US" altLang="zh-CN" sz="3600" b="1" smtClean="0">
                <a:solidFill>
                  <a:srgbClr val="0567A2"/>
                </a:solidFill>
                <a:latin typeface="微软雅黑" pitchFamily="34" charset="-122"/>
                <a:ea typeface="微软雅黑" pitchFamily="34" charset="-122"/>
              </a:rPr>
              <a:t>CSS3 </a:t>
            </a:r>
            <a:r>
              <a:rPr lang="zh-CN" altLang="en-US" sz="3600" b="1" smtClean="0">
                <a:solidFill>
                  <a:srgbClr val="0567A2"/>
                </a:solidFill>
                <a:latin typeface="微软雅黑" pitchFamily="34" charset="-122"/>
                <a:ea typeface="微软雅黑" pitchFamily="34" charset="-122"/>
              </a:rPr>
              <a:t>变形</a:t>
            </a:r>
            <a:endParaRPr lang="zh-CN" altLang="zh-CN" sz="3600" b="1">
              <a:solidFill>
                <a:srgbClr val="0567A2"/>
              </a:solidFill>
              <a:latin typeface="微软雅黑" pitchFamily="34" charset="-122"/>
              <a:ea typeface="微软雅黑" pitchFamily="34" charset="-122"/>
            </a:endParaRPr>
          </a:p>
        </p:txBody>
      </p:sp>
    </p:spTree>
    <p:extLst>
      <p:ext uri="{BB962C8B-B14F-4D97-AF65-F5344CB8AC3E}">
        <p14:creationId xmlns:p14="http://schemas.microsoft.com/office/powerpoint/2010/main" val="234897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2"/>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hidden"/>
                                      </p:to>
                                    </p:set>
                                  </p:childTnLst>
                                </p:cTn>
                              </p:par>
                              <p:par>
                                <p:cTn id="16" presetID="22" presetClass="entr" presetSubtype="1"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500"/>
                                        <p:tgtEl>
                                          <p:spTgt spid="11"/>
                                        </p:tgtEl>
                                      </p:cBhvr>
                                    </p:animEffect>
                                  </p:childTnLst>
                                </p:cTn>
                              </p:par>
                              <p:par>
                                <p:cTn id="19" presetID="22" presetClass="entr" presetSubtype="1"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par>
                                <p:cTn id="22" presetID="22" presetClass="entr" presetSubtype="1" fill="hold" nodeType="withEffect">
                                  <p:stCondLst>
                                    <p:cond delay="0"/>
                                  </p:stCondLst>
                                  <p:childTnLst>
                                    <p:set>
                                      <p:cBhvr>
                                        <p:cTn id="23" dur="1" fill="hold">
                                          <p:stCondLst>
                                            <p:cond delay="0"/>
                                          </p:stCondLst>
                                        </p:cTn>
                                        <p:tgtEl>
                                          <p:spTgt spid="2050"/>
                                        </p:tgtEl>
                                        <p:attrNameLst>
                                          <p:attrName>style.visibility</p:attrName>
                                        </p:attrNameLst>
                                      </p:cBhvr>
                                      <p:to>
                                        <p:strVal val="visible"/>
                                      </p:to>
                                    </p:set>
                                    <p:animEffect transition="in" filter="wipe(up)">
                                      <p:cBhvr>
                                        <p:cTn id="24" dur="500"/>
                                        <p:tgtEl>
                                          <p:spTgt spid="205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up)">
                                      <p:cBhvr>
                                        <p:cTn id="34" dur="500"/>
                                        <p:tgtEl>
                                          <p:spTgt spid="18"/>
                                        </p:tgtEl>
                                      </p:cBhvr>
                                    </p:animEffect>
                                  </p:childTnLst>
                                </p:cTn>
                              </p:par>
                              <p:par>
                                <p:cTn id="35" presetID="22" presetClass="entr" presetSubtype="1"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up)">
                                      <p:cBhvr>
                                        <p:cTn id="37" dur="500"/>
                                        <p:tgtEl>
                                          <p:spTgt spid="22"/>
                                        </p:tgtEl>
                                      </p:cBhvr>
                                    </p:animEffect>
                                  </p:childTnLst>
                                </p:cTn>
                              </p:par>
                              <p:par>
                                <p:cTn id="38" presetID="22" presetClass="entr" presetSubtype="1" fill="hold" nodeType="withEffect">
                                  <p:stCondLst>
                                    <p:cond delay="0"/>
                                  </p:stCondLst>
                                  <p:childTnLst>
                                    <p:set>
                                      <p:cBhvr>
                                        <p:cTn id="39" dur="1" fill="hold">
                                          <p:stCondLst>
                                            <p:cond delay="0"/>
                                          </p:stCondLst>
                                        </p:cTn>
                                        <p:tgtEl>
                                          <p:spTgt spid="2051"/>
                                        </p:tgtEl>
                                        <p:attrNameLst>
                                          <p:attrName>style.visibility</p:attrName>
                                        </p:attrNameLst>
                                      </p:cBhvr>
                                      <p:to>
                                        <p:strVal val="visible"/>
                                      </p:to>
                                    </p:set>
                                    <p:animEffect transition="in" filter="wipe(up)">
                                      <p:cBhvr>
                                        <p:cTn id="40" dur="500"/>
                                        <p:tgtEl>
                                          <p:spTgt spid="2051"/>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barn(inVertical)">
                                      <p:cBhvr>
                                        <p:cTn id="45" dur="500"/>
                                        <p:tgtEl>
                                          <p:spTgt spid="30"/>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heel(1)">
                                      <p:cBhvr>
                                        <p:cTn id="48"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 grpId="0"/>
      <p:bldP spid="18" grpId="0"/>
      <p:bldP spid="19" grpId="0" animBg="1"/>
      <p:bldP spid="30" grpId="0" animBg="1"/>
      <p:bldP spid="3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4294967295"/>
          </p:nvPr>
        </p:nvSpPr>
        <p:spPr bwMode="auto">
          <a:xfrm>
            <a:off x="481013" y="1423517"/>
            <a:ext cx="7975600" cy="51201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742950" lvl="1" indent="-285750" eaLnBrk="0" fontAlgn="base" hangingPunct="0">
              <a:lnSpc>
                <a:spcPct val="150000"/>
              </a:lnSpc>
              <a:spcBef>
                <a:spcPct val="20000"/>
              </a:spcBef>
              <a:spcAft>
                <a:spcPct val="0"/>
              </a:spcAft>
              <a:buChar char="–"/>
              <a:defRPr/>
            </a:pPr>
            <a:r>
              <a:rPr lang="en-US" altLang="zh-CN" sz="1800" kern="0">
                <a:latin typeface="微软雅黑" panose="020B0503020204020204" pitchFamily="34" charset="-122"/>
                <a:ea typeface="微软雅黑" panose="020B0503020204020204" pitchFamily="34" charset="-122"/>
              </a:rPr>
              <a:t>3D </a:t>
            </a:r>
            <a:r>
              <a:rPr lang="zh-CN" altLang="zh-CN" sz="1800" kern="0">
                <a:latin typeface="微软雅黑" panose="020B0503020204020204" pitchFamily="34" charset="-122"/>
                <a:ea typeface="微软雅黑" panose="020B0503020204020204" pitchFamily="34" charset="-122"/>
              </a:rPr>
              <a:t>变形是指某个元素围绕其</a:t>
            </a:r>
            <a:r>
              <a:rPr lang="en-US" altLang="zh-CN" sz="1800" kern="0">
                <a:latin typeface="微软雅黑" panose="020B0503020204020204" pitchFamily="34" charset="-122"/>
                <a:ea typeface="微软雅黑" panose="020B0503020204020204" pitchFamily="34" charset="-122"/>
              </a:rPr>
              <a:t>x</a:t>
            </a:r>
            <a:r>
              <a:rPr lang="zh-CN" altLang="zh-CN" sz="1800" kern="0">
                <a:latin typeface="微软雅黑" panose="020B0503020204020204" pitchFamily="34" charset="-122"/>
                <a:ea typeface="微软雅黑" panose="020B0503020204020204" pitchFamily="34" charset="-122"/>
              </a:rPr>
              <a:t>轴、</a:t>
            </a:r>
            <a:r>
              <a:rPr lang="en-US" altLang="zh-CN" sz="1800" kern="0">
                <a:latin typeface="微软雅黑" panose="020B0503020204020204" pitchFamily="34" charset="-122"/>
                <a:ea typeface="微软雅黑" panose="020B0503020204020204" pitchFamily="34" charset="-122"/>
              </a:rPr>
              <a:t>y</a:t>
            </a:r>
            <a:r>
              <a:rPr lang="zh-CN" altLang="zh-CN" sz="1800" kern="0">
                <a:latin typeface="微软雅黑" panose="020B0503020204020204" pitchFamily="34" charset="-122"/>
                <a:ea typeface="微软雅黑" panose="020B0503020204020204" pitchFamily="34" charset="-122"/>
              </a:rPr>
              <a:t>轴、</a:t>
            </a:r>
            <a:r>
              <a:rPr lang="en-US" altLang="zh-CN" sz="1800" kern="0">
                <a:latin typeface="微软雅黑" panose="020B0503020204020204" pitchFamily="34" charset="-122"/>
                <a:ea typeface="微软雅黑" panose="020B0503020204020204" pitchFamily="34" charset="-122"/>
              </a:rPr>
              <a:t>z</a:t>
            </a:r>
            <a:r>
              <a:rPr lang="zh-CN" altLang="zh-CN" sz="1800" kern="0">
                <a:latin typeface="微软雅黑" panose="020B0503020204020204" pitchFamily="34" charset="-122"/>
                <a:ea typeface="微软雅黑" panose="020B0503020204020204" pitchFamily="34" charset="-122"/>
              </a:rPr>
              <a:t>轴进行旋转</a:t>
            </a:r>
            <a:r>
              <a:rPr lang="zh-CN" altLang="en-US" sz="1800" kern="0">
                <a:latin typeface="微软雅黑" panose="020B0503020204020204" pitchFamily="34" charset="-122"/>
                <a:ea typeface="微软雅黑" panose="020B0503020204020204" pitchFamily="34" charset="-122"/>
              </a:rPr>
              <a:t>，</a:t>
            </a:r>
            <a:r>
              <a:rPr lang="en-US" altLang="zh-CN" sz="1800" kern="0">
                <a:latin typeface="微软雅黑" panose="020B0503020204020204" pitchFamily="34" charset="-122"/>
                <a:ea typeface="微软雅黑" panose="020B0503020204020204" pitchFamily="34" charset="-122"/>
              </a:rPr>
              <a:t>transform-functions</a:t>
            </a:r>
            <a:r>
              <a:rPr lang="zh-CN" altLang="zh-CN" sz="1800" kern="0">
                <a:latin typeface="微软雅黑" panose="020B0503020204020204" pitchFamily="34" charset="-122"/>
                <a:ea typeface="微软雅黑" panose="020B0503020204020204" pitchFamily="34" charset="-122"/>
              </a:rPr>
              <a:t>的常用于</a:t>
            </a:r>
            <a:r>
              <a:rPr lang="en-US" altLang="zh-CN" sz="1800" kern="0">
                <a:latin typeface="微软雅黑" panose="020B0503020204020204" pitchFamily="34" charset="-122"/>
                <a:ea typeface="微软雅黑" panose="020B0503020204020204" pitchFamily="34" charset="-122"/>
              </a:rPr>
              <a:t>3D</a:t>
            </a:r>
            <a:r>
              <a:rPr lang="zh-CN" altLang="zh-CN" sz="1800" kern="0">
                <a:latin typeface="微软雅黑" panose="020B0503020204020204" pitchFamily="34" charset="-122"/>
                <a:ea typeface="微软雅黑" panose="020B0503020204020204" pitchFamily="34" charset="-122"/>
              </a:rPr>
              <a:t>转换的函数说明如</a:t>
            </a:r>
            <a:r>
              <a:rPr lang="zh-CN" altLang="en-US" sz="1800" kern="0">
                <a:latin typeface="微软雅黑" panose="020B0503020204020204" pitchFamily="34" charset="-122"/>
                <a:ea typeface="微软雅黑" panose="020B0503020204020204" pitchFamily="34" charset="-122"/>
              </a:rPr>
              <a:t>下</a:t>
            </a:r>
            <a:r>
              <a:rPr lang="zh-CN" altLang="zh-CN" sz="1800" kern="0">
                <a:latin typeface="微软雅黑" panose="020B0503020204020204" pitchFamily="34" charset="-122"/>
                <a:ea typeface="微软雅黑" panose="020B0503020204020204" pitchFamily="34" charset="-122"/>
              </a:rPr>
              <a:t>表所示</a:t>
            </a:r>
            <a:r>
              <a:rPr lang="zh-CN" altLang="en-US" sz="1800" kern="0">
                <a:latin typeface="微软雅黑" panose="020B0503020204020204" pitchFamily="34" charset="-122"/>
                <a:ea typeface="微软雅黑" panose="020B0503020204020204" pitchFamily="34" charset="-122"/>
              </a:rPr>
              <a:t>。</a:t>
            </a:r>
            <a:endParaRPr lang="zh-CN" altLang="zh-CN" sz="1800" kern="0">
              <a:latin typeface="微软雅黑" panose="020B0503020204020204" pitchFamily="34" charset="-122"/>
              <a:ea typeface="微软雅黑" panose="020B0503020204020204" pitchFamily="34" charset="-122"/>
            </a:endParaRPr>
          </a:p>
        </p:txBody>
      </p:sp>
      <p:sp>
        <p:nvSpPr>
          <p:cNvPr id="6" name="矩形 5"/>
          <p:cNvSpPr/>
          <p:nvPr/>
        </p:nvSpPr>
        <p:spPr>
          <a:xfrm>
            <a:off x="560388" y="949262"/>
            <a:ext cx="1499128" cy="583108"/>
          </a:xfrm>
          <a:prstGeom prst="rect">
            <a:avLst/>
          </a:prstGeom>
        </p:spPr>
        <p:txBody>
          <a:bodyPr wrap="none">
            <a:spAutoFit/>
          </a:bodyPr>
          <a:lstStyle/>
          <a:p>
            <a:pPr marL="342900" indent="-342900">
              <a:lnSpc>
                <a:spcPct val="150000"/>
              </a:lnSpc>
              <a:spcBef>
                <a:spcPct val="20000"/>
              </a:spcBef>
              <a:buFontTx/>
              <a:buChar char="•"/>
              <a:defRPr/>
            </a:pPr>
            <a:r>
              <a:rPr lang="en-US" altLang="zh-CN" sz="2400" b="1" smtClean="0">
                <a:solidFill>
                  <a:srgbClr val="0567A2"/>
                </a:solidFill>
              </a:rPr>
              <a:t>3D</a:t>
            </a:r>
            <a:r>
              <a:rPr lang="zh-CN" altLang="zh-CN" sz="2400" b="1">
                <a:solidFill>
                  <a:srgbClr val="0567A2"/>
                </a:solidFill>
              </a:rPr>
              <a:t>转换</a:t>
            </a:r>
            <a:endParaRPr lang="en-US" altLang="zh-CN" sz="2400" b="1" dirty="0">
              <a:solidFill>
                <a:srgbClr val="0567A2"/>
              </a:solidFill>
            </a:endParaRPr>
          </a:p>
        </p:txBody>
      </p:sp>
      <p:graphicFrame>
        <p:nvGraphicFramePr>
          <p:cNvPr id="30" name="表格 29"/>
          <p:cNvGraphicFramePr>
            <a:graphicFrameLocks noGrp="1"/>
          </p:cNvGraphicFramePr>
          <p:nvPr>
            <p:extLst>
              <p:ext uri="{D42A27DB-BD31-4B8C-83A1-F6EECF244321}">
                <p14:modId xmlns:p14="http://schemas.microsoft.com/office/powerpoint/2010/main" val="3072193768"/>
              </p:ext>
            </p:extLst>
          </p:nvPr>
        </p:nvGraphicFramePr>
        <p:xfrm>
          <a:off x="1043608" y="2439591"/>
          <a:ext cx="7035948" cy="3888433"/>
        </p:xfrm>
        <a:graphic>
          <a:graphicData uri="http://schemas.openxmlformats.org/drawingml/2006/table">
            <a:tbl>
              <a:tblPr firstRow="1" firstCol="1" lastRow="1" lastCol="1" bandRow="1" bandCol="1"/>
              <a:tblGrid>
                <a:gridCol w="1872208"/>
                <a:gridCol w="2016224"/>
                <a:gridCol w="3147516"/>
              </a:tblGrid>
              <a:tr h="326628">
                <a:tc>
                  <a:txBody>
                    <a:bodyPr/>
                    <a:lstStyle/>
                    <a:p>
                      <a:pPr marL="0" indent="-266700" algn="l" defTabSz="914400" rtl="0" eaLnBrk="1" latinLnBrk="0" hangingPunct="1">
                        <a:spcAft>
                          <a:spcPts val="0"/>
                        </a:spcAft>
                        <a:tabLst>
                          <a:tab pos="356235" algn="l"/>
                        </a:tabLst>
                      </a:pPr>
                      <a:r>
                        <a:rPr lang="zh-CN" altLang="zh-CN" sz="1400" b="1" kern="100" smtClean="0">
                          <a:solidFill>
                            <a:schemeClr val="dk1"/>
                          </a:solidFill>
                          <a:effectLst/>
                          <a:latin typeface="微软雅黑" panose="020B0503020204020204" pitchFamily="34" charset="-122"/>
                          <a:ea typeface="微软雅黑" panose="020B0503020204020204" pitchFamily="34" charset="-122"/>
                          <a:cs typeface="+mn-cs"/>
                        </a:rPr>
                        <a:t>属性</a:t>
                      </a:r>
                      <a:endParaRPr lang="zh-CN" sz="14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indent="-266700" algn="ctr" defTabSz="914400" rtl="0" eaLnBrk="1" latinLnBrk="0" hangingPunct="1">
                        <a:spcAft>
                          <a:spcPts val="0"/>
                        </a:spcAft>
                        <a:tabLst>
                          <a:tab pos="356235" algn="l"/>
                        </a:tabLst>
                      </a:pPr>
                      <a:r>
                        <a:rPr lang="en-US" altLang="zh-CN" sz="1400" b="1" kern="100" smtClean="0">
                          <a:solidFill>
                            <a:schemeClr val="dk1"/>
                          </a:solidFill>
                          <a:effectLst/>
                          <a:latin typeface="微软雅黑" panose="020B0503020204020204" pitchFamily="34" charset="-122"/>
                          <a:ea typeface="微软雅黑" panose="020B0503020204020204" pitchFamily="34" charset="-122"/>
                          <a:cs typeface="+mn-cs"/>
                        </a:rPr>
                        <a:t> </a:t>
                      </a:r>
                      <a:r>
                        <a:rPr lang="zh-CN" sz="1400" b="1" kern="100" smtClean="0">
                          <a:solidFill>
                            <a:schemeClr val="dk1"/>
                          </a:solidFill>
                          <a:effectLst/>
                          <a:latin typeface="微软雅黑" panose="020B0503020204020204" pitchFamily="34" charset="-122"/>
                          <a:ea typeface="微软雅黑" panose="020B0503020204020204" pitchFamily="34" charset="-122"/>
                          <a:cs typeface="+mn-cs"/>
                        </a:rPr>
                        <a:t>描述</a:t>
                      </a:r>
                      <a:endParaRPr lang="zh-CN" sz="14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indent="-266700" algn="ctr" defTabSz="914400" rtl="0" eaLnBrk="1" latinLnBrk="0" hangingPunct="1">
                        <a:spcAft>
                          <a:spcPts val="0"/>
                        </a:spcAft>
                        <a:tabLst>
                          <a:tab pos="356235" algn="l"/>
                        </a:tabLst>
                      </a:pPr>
                      <a:r>
                        <a:rPr lang="zh-CN" altLang="zh-CN" sz="1400" b="1" kern="100" smtClean="0">
                          <a:solidFill>
                            <a:schemeClr val="dk1"/>
                          </a:solidFill>
                          <a:effectLst/>
                          <a:latin typeface="微软雅黑" panose="020B0503020204020204" pitchFamily="34" charset="-122"/>
                          <a:ea typeface="微软雅黑" panose="020B0503020204020204" pitchFamily="34" charset="-122"/>
                          <a:cs typeface="+mn-cs"/>
                        </a:rPr>
                        <a:t>参数说明</a:t>
                      </a:r>
                      <a:endParaRPr lang="zh-CN" sz="14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74747">
                <a:tc>
                  <a:txBody>
                    <a:bodyPr/>
                    <a:lstStyle/>
                    <a:p>
                      <a:pPr algn="just">
                        <a:spcAft>
                          <a:spcPts val="0"/>
                        </a:spcAft>
                      </a:pPr>
                      <a:r>
                        <a:rPr lang="en-US" sz="1100" b="1" kern="100">
                          <a:solidFill>
                            <a:schemeClr val="dk1"/>
                          </a:solidFill>
                          <a:effectLst/>
                          <a:latin typeface="微软雅黑" panose="020B0503020204020204" pitchFamily="34" charset="-122"/>
                          <a:ea typeface="微软雅黑" panose="020B0503020204020204" pitchFamily="34" charset="-122"/>
                          <a:cs typeface="+mn-cs"/>
                        </a:rPr>
                        <a:t>rotate3d(x,y,z,angel)</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indent="0" algn="ctr" defTabSz="914400" rtl="0" eaLnBrk="1" latinLnBrk="0" hangingPunct="1">
                        <a:spcAft>
                          <a:spcPts val="0"/>
                        </a:spcAft>
                      </a:pPr>
                      <a:r>
                        <a:rPr lang="zh-CN" sz="1100" b="0" kern="100" smtClean="0">
                          <a:solidFill>
                            <a:prstClr val="black"/>
                          </a:solidFill>
                          <a:latin typeface="微软雅黑" panose="020B0503020204020204" pitchFamily="34" charset="-122"/>
                          <a:ea typeface="微软雅黑" panose="020B0503020204020204" pitchFamily="34" charset="-122"/>
                          <a:cs typeface="+mn-cs"/>
                        </a:rPr>
                        <a:t>定义</a:t>
                      </a:r>
                      <a:r>
                        <a:rPr lang="en-US" sz="1100" b="0" kern="100" smtClean="0">
                          <a:solidFill>
                            <a:prstClr val="black"/>
                          </a:solidFill>
                          <a:latin typeface="微软雅黑" panose="020B0503020204020204" pitchFamily="34" charset="-122"/>
                          <a:ea typeface="微软雅黑" panose="020B0503020204020204" pitchFamily="34" charset="-122"/>
                          <a:cs typeface="+mn-cs"/>
                        </a:rPr>
                        <a:t>3D</a:t>
                      </a:r>
                      <a:r>
                        <a:rPr lang="zh-CN" sz="1100" b="0" kern="100" smtClean="0">
                          <a:solidFill>
                            <a:prstClr val="black"/>
                          </a:solidFill>
                          <a:latin typeface="微软雅黑" panose="020B0503020204020204" pitchFamily="34" charset="-122"/>
                          <a:ea typeface="微软雅黑" panose="020B0503020204020204" pitchFamily="34" charset="-122"/>
                          <a:cs typeface="+mn-cs"/>
                        </a:rPr>
                        <a:t>旋转。</a:t>
                      </a:r>
                      <a:endParaRPr lang="zh-CN" sz="1100" b="0" kern="100">
                        <a:solidFill>
                          <a:prstClr val="black"/>
                        </a:solidFill>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rowSpan="4">
                  <a:txBody>
                    <a:bodyPr/>
                    <a:lstStyle/>
                    <a:p>
                      <a:pPr indent="266700">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前三个值用于判断需要旋转的轴，旋转轴的值设置为</a:t>
                      </a:r>
                      <a:r>
                        <a:rPr lang="en-US" sz="1100" b="0" kern="100">
                          <a:solidFill>
                            <a:prstClr val="black"/>
                          </a:solidFill>
                          <a:latin typeface="微软雅黑" panose="020B0503020204020204" pitchFamily="34" charset="-122"/>
                          <a:ea typeface="微软雅黑" panose="020B0503020204020204" pitchFamily="34" charset="-122"/>
                          <a:cs typeface="+mn-cs"/>
                        </a:rPr>
                        <a:t>1</a:t>
                      </a:r>
                      <a:r>
                        <a:rPr lang="zh-CN" sz="1100" b="0" kern="100">
                          <a:solidFill>
                            <a:prstClr val="black"/>
                          </a:solidFill>
                          <a:latin typeface="微软雅黑" panose="020B0503020204020204" pitchFamily="34" charset="-122"/>
                          <a:ea typeface="微软雅黑" panose="020B0503020204020204" pitchFamily="34" charset="-122"/>
                          <a:cs typeface="+mn-cs"/>
                        </a:rPr>
                        <a:t>，否则为</a:t>
                      </a:r>
                      <a:r>
                        <a:rPr lang="en-US" sz="1100" b="0" kern="100">
                          <a:solidFill>
                            <a:prstClr val="black"/>
                          </a:solidFill>
                          <a:latin typeface="微软雅黑" panose="020B0503020204020204" pitchFamily="34" charset="-122"/>
                          <a:ea typeface="微软雅黑" panose="020B0503020204020204" pitchFamily="34" charset="-122"/>
                          <a:cs typeface="+mn-cs"/>
                        </a:rPr>
                        <a:t>0</a:t>
                      </a:r>
                      <a:r>
                        <a:rPr lang="zh-CN" sz="1100" b="0" kern="100">
                          <a:solidFill>
                            <a:prstClr val="black"/>
                          </a:solidFill>
                          <a:latin typeface="微软雅黑" panose="020B0503020204020204" pitchFamily="34" charset="-122"/>
                          <a:ea typeface="微软雅黑" panose="020B0503020204020204" pitchFamily="34" charset="-122"/>
                          <a:cs typeface="+mn-cs"/>
                        </a:rPr>
                        <a:t>，</a:t>
                      </a:r>
                      <a:r>
                        <a:rPr lang="en-US" sz="1100" b="0" kern="100">
                          <a:solidFill>
                            <a:prstClr val="black"/>
                          </a:solidFill>
                          <a:latin typeface="微软雅黑" panose="020B0503020204020204" pitchFamily="34" charset="-122"/>
                          <a:ea typeface="微软雅黑" panose="020B0503020204020204" pitchFamily="34" charset="-122"/>
                          <a:cs typeface="+mn-cs"/>
                        </a:rPr>
                        <a:t>angel</a:t>
                      </a:r>
                      <a:r>
                        <a:rPr lang="zh-CN" sz="1100" b="0" kern="100">
                          <a:solidFill>
                            <a:prstClr val="black"/>
                          </a:solidFill>
                          <a:latin typeface="微软雅黑" panose="020B0503020204020204" pitchFamily="34" charset="-122"/>
                          <a:ea typeface="微软雅黑" panose="020B0503020204020204" pitchFamily="34" charset="-122"/>
                          <a:cs typeface="+mn-cs"/>
                        </a:rPr>
                        <a:t>代表元素旋转的角度。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274747">
                <a:tc>
                  <a:txBody>
                    <a:bodyPr/>
                    <a:lstStyle/>
                    <a:p>
                      <a:pPr algn="just">
                        <a:spcAft>
                          <a:spcPts val="0"/>
                        </a:spcAft>
                      </a:pPr>
                      <a:r>
                        <a:rPr lang="en-US" sz="1100" b="1" kern="100" smtClean="0">
                          <a:solidFill>
                            <a:schemeClr val="dk1"/>
                          </a:solidFill>
                          <a:effectLst/>
                          <a:latin typeface="微软雅黑" panose="020B0503020204020204" pitchFamily="34" charset="-122"/>
                          <a:ea typeface="微软雅黑" panose="020B0503020204020204" pitchFamily="34" charset="-122"/>
                          <a:cs typeface="+mn-cs"/>
                        </a:rPr>
                        <a:t>rotateX(angel)</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indent="0" algn="ctr"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沿着 </a:t>
                      </a:r>
                      <a:r>
                        <a:rPr lang="en-US" sz="1100" b="0" kern="100">
                          <a:solidFill>
                            <a:prstClr val="black"/>
                          </a:solidFill>
                          <a:latin typeface="微软雅黑" panose="020B0503020204020204" pitchFamily="34" charset="-122"/>
                          <a:ea typeface="微软雅黑" panose="020B0503020204020204" pitchFamily="34" charset="-122"/>
                          <a:cs typeface="+mn-cs"/>
                        </a:rPr>
                        <a:t>x </a:t>
                      </a:r>
                      <a:r>
                        <a:rPr lang="zh-CN" sz="1100" b="0" kern="100">
                          <a:solidFill>
                            <a:prstClr val="black"/>
                          </a:solidFill>
                          <a:latin typeface="微软雅黑" panose="020B0503020204020204" pitchFamily="34" charset="-122"/>
                          <a:ea typeface="微软雅黑" panose="020B0503020204020204" pitchFamily="34" charset="-122"/>
                          <a:cs typeface="+mn-cs"/>
                        </a:rPr>
                        <a:t>轴</a:t>
                      </a:r>
                      <a:r>
                        <a:rPr lang="en-US" sz="1100" b="0" kern="100">
                          <a:solidFill>
                            <a:prstClr val="black"/>
                          </a:solidFill>
                          <a:latin typeface="微软雅黑" panose="020B0503020204020204" pitchFamily="34" charset="-122"/>
                          <a:ea typeface="微软雅黑" panose="020B0503020204020204" pitchFamily="34" charset="-122"/>
                          <a:cs typeface="+mn-cs"/>
                        </a:rPr>
                        <a:t>3D </a:t>
                      </a:r>
                      <a:r>
                        <a:rPr lang="zh-CN" sz="1100" b="0" kern="100">
                          <a:solidFill>
                            <a:prstClr val="black"/>
                          </a:solidFill>
                          <a:latin typeface="微软雅黑" panose="020B0503020204020204" pitchFamily="34" charset="-122"/>
                          <a:ea typeface="微软雅黑" panose="020B0503020204020204" pitchFamily="34" charset="-122"/>
                          <a:cs typeface="+mn-cs"/>
                        </a:rPr>
                        <a:t>旋转。</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vMerge="1">
                  <a:txBody>
                    <a:bodyPr/>
                    <a:lstStyle/>
                    <a:p>
                      <a:endParaRPr lang="zh-CN" altLang="en-US"/>
                    </a:p>
                  </a:txBody>
                  <a:tcP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242814">
                <a:tc>
                  <a:txBody>
                    <a:bodyPr/>
                    <a:lstStyle/>
                    <a:p>
                      <a:pPr algn="just">
                        <a:spcAft>
                          <a:spcPts val="0"/>
                        </a:spcAft>
                      </a:pPr>
                      <a:r>
                        <a:rPr lang="en-US" sz="1100" b="1" kern="100">
                          <a:solidFill>
                            <a:schemeClr val="dk1"/>
                          </a:solidFill>
                          <a:effectLst/>
                          <a:latin typeface="微软雅黑" panose="020B0503020204020204" pitchFamily="34" charset="-122"/>
                          <a:ea typeface="微软雅黑" panose="020B0503020204020204" pitchFamily="34" charset="-122"/>
                          <a:cs typeface="+mn-cs"/>
                        </a:rPr>
                        <a:t>rotateY(angel)</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indent="0" algn="ctr"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沿着 </a:t>
                      </a:r>
                      <a:r>
                        <a:rPr lang="en-US" sz="1100" b="0" kern="100">
                          <a:solidFill>
                            <a:prstClr val="black"/>
                          </a:solidFill>
                          <a:latin typeface="微软雅黑" panose="020B0503020204020204" pitchFamily="34" charset="-122"/>
                          <a:ea typeface="微软雅黑" panose="020B0503020204020204" pitchFamily="34" charset="-122"/>
                          <a:cs typeface="+mn-cs"/>
                        </a:rPr>
                        <a:t>y </a:t>
                      </a:r>
                      <a:r>
                        <a:rPr lang="zh-CN" sz="1100" b="0" kern="100">
                          <a:solidFill>
                            <a:prstClr val="black"/>
                          </a:solidFill>
                          <a:latin typeface="微软雅黑" panose="020B0503020204020204" pitchFamily="34" charset="-122"/>
                          <a:ea typeface="微软雅黑" panose="020B0503020204020204" pitchFamily="34" charset="-122"/>
                          <a:cs typeface="+mn-cs"/>
                        </a:rPr>
                        <a:t>轴</a:t>
                      </a:r>
                      <a:r>
                        <a:rPr lang="en-US" sz="1100" b="0" kern="100">
                          <a:solidFill>
                            <a:prstClr val="black"/>
                          </a:solidFill>
                          <a:latin typeface="微软雅黑" panose="020B0503020204020204" pitchFamily="34" charset="-122"/>
                          <a:ea typeface="微软雅黑" panose="020B0503020204020204" pitchFamily="34" charset="-122"/>
                          <a:cs typeface="+mn-cs"/>
                        </a:rPr>
                        <a:t>3D </a:t>
                      </a:r>
                      <a:r>
                        <a:rPr lang="zh-CN" sz="1100" b="0" kern="100">
                          <a:solidFill>
                            <a:prstClr val="black"/>
                          </a:solidFill>
                          <a:latin typeface="微软雅黑" panose="020B0503020204020204" pitchFamily="34" charset="-122"/>
                          <a:ea typeface="微软雅黑" panose="020B0503020204020204" pitchFamily="34" charset="-122"/>
                          <a:cs typeface="+mn-cs"/>
                        </a:rPr>
                        <a:t>旋转。</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vMerge="1">
                  <a:txBody>
                    <a:bodyPr/>
                    <a:lstStyle/>
                    <a:p>
                      <a:endParaRPr lang="zh-CN" altLang="en-US"/>
                    </a:p>
                  </a:txBody>
                  <a:tcP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44971">
                <a:tc>
                  <a:txBody>
                    <a:bodyPr/>
                    <a:lstStyle/>
                    <a:p>
                      <a:pPr algn="just">
                        <a:spcAft>
                          <a:spcPts val="0"/>
                        </a:spcAft>
                      </a:pPr>
                      <a:r>
                        <a:rPr lang="en-US" sz="1100" b="1" kern="100" smtClean="0">
                          <a:solidFill>
                            <a:schemeClr val="dk1"/>
                          </a:solidFill>
                          <a:effectLst/>
                          <a:latin typeface="微软雅黑" panose="020B0503020204020204" pitchFamily="34" charset="-122"/>
                          <a:ea typeface="微软雅黑" panose="020B0503020204020204" pitchFamily="34" charset="-122"/>
                          <a:cs typeface="+mn-cs"/>
                        </a:rPr>
                        <a:t>rotate Z(angel)</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indent="0" algn="ctr"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沿着 </a:t>
                      </a:r>
                      <a:r>
                        <a:rPr lang="en-US" sz="1100" b="0" kern="100">
                          <a:solidFill>
                            <a:prstClr val="black"/>
                          </a:solidFill>
                          <a:latin typeface="微软雅黑" panose="020B0503020204020204" pitchFamily="34" charset="-122"/>
                          <a:ea typeface="微软雅黑" panose="020B0503020204020204" pitchFamily="34" charset="-122"/>
                          <a:cs typeface="+mn-cs"/>
                        </a:rPr>
                        <a:t>z </a:t>
                      </a:r>
                      <a:r>
                        <a:rPr lang="zh-CN" sz="1100" b="0" kern="100">
                          <a:solidFill>
                            <a:prstClr val="black"/>
                          </a:solidFill>
                          <a:latin typeface="微软雅黑" panose="020B0503020204020204" pitchFamily="34" charset="-122"/>
                          <a:ea typeface="微软雅黑" panose="020B0503020204020204" pitchFamily="34" charset="-122"/>
                          <a:cs typeface="+mn-cs"/>
                        </a:rPr>
                        <a:t>轴</a:t>
                      </a:r>
                      <a:r>
                        <a:rPr lang="en-US" sz="1100" b="0" kern="100">
                          <a:solidFill>
                            <a:prstClr val="black"/>
                          </a:solidFill>
                          <a:latin typeface="微软雅黑" panose="020B0503020204020204" pitchFamily="34" charset="-122"/>
                          <a:ea typeface="微软雅黑" panose="020B0503020204020204" pitchFamily="34" charset="-122"/>
                          <a:cs typeface="+mn-cs"/>
                        </a:rPr>
                        <a:t>3D </a:t>
                      </a:r>
                      <a:r>
                        <a:rPr lang="zh-CN" sz="1100" b="0" kern="100">
                          <a:solidFill>
                            <a:prstClr val="black"/>
                          </a:solidFill>
                          <a:latin typeface="微软雅黑" panose="020B0503020204020204" pitchFamily="34" charset="-122"/>
                          <a:ea typeface="微软雅黑" panose="020B0503020204020204" pitchFamily="34" charset="-122"/>
                          <a:cs typeface="+mn-cs"/>
                        </a:rPr>
                        <a:t>旋转。</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vMerge="1">
                  <a:txBody>
                    <a:bodyPr/>
                    <a:lstStyle/>
                    <a:p>
                      <a:endParaRPr lang="zh-CN" altLang="en-US"/>
                    </a:p>
                  </a:txBody>
                  <a:tcP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244971">
                <a:tc>
                  <a:txBody>
                    <a:bodyPr/>
                    <a:lstStyle/>
                    <a:p>
                      <a:pPr algn="just">
                        <a:spcAft>
                          <a:spcPts val="0"/>
                        </a:spcAft>
                      </a:pPr>
                      <a:r>
                        <a:rPr lang="en-US" sz="1100" b="1" kern="100">
                          <a:solidFill>
                            <a:schemeClr val="dk1"/>
                          </a:solidFill>
                          <a:effectLst/>
                          <a:latin typeface="微软雅黑" panose="020B0503020204020204" pitchFamily="34" charset="-122"/>
                          <a:ea typeface="微软雅黑" panose="020B0503020204020204" pitchFamily="34" charset="-122"/>
                          <a:cs typeface="+mn-cs"/>
                        </a:rPr>
                        <a:t>scale3d(x,y,z)</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定义</a:t>
                      </a:r>
                      <a:r>
                        <a:rPr lang="en-US" sz="1100" b="0" kern="100">
                          <a:solidFill>
                            <a:prstClr val="black"/>
                          </a:solidFill>
                          <a:latin typeface="微软雅黑" panose="020B0503020204020204" pitchFamily="34" charset="-122"/>
                          <a:ea typeface="微软雅黑" panose="020B0503020204020204" pitchFamily="34" charset="-122"/>
                          <a:cs typeface="+mn-cs"/>
                        </a:rPr>
                        <a:t>3D</a:t>
                      </a:r>
                      <a:r>
                        <a:rPr lang="zh-CN" sz="1100" b="0" kern="100">
                          <a:solidFill>
                            <a:prstClr val="black"/>
                          </a:solidFill>
                          <a:latin typeface="微软雅黑" panose="020B0503020204020204" pitchFamily="34" charset="-122"/>
                          <a:ea typeface="微软雅黑" panose="020B0503020204020204" pitchFamily="34" charset="-122"/>
                          <a:cs typeface="+mn-cs"/>
                        </a:rPr>
                        <a:t>缩放。</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rowSpan="4">
                  <a:txBody>
                    <a:bodyPr/>
                    <a:lstStyle/>
                    <a:p>
                      <a:pPr indent="200025">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代表缩放比例，取值包括正数、负数和小数。</a:t>
                      </a:r>
                    </a:p>
                    <a:p>
                      <a:pPr indent="200025">
                        <a:spcAft>
                          <a:spcPts val="0"/>
                        </a:spcAft>
                      </a:pPr>
                      <a:r>
                        <a:rPr lang="en-US" sz="1100" b="0" kern="100">
                          <a:solidFill>
                            <a:prstClr val="black"/>
                          </a:solidFill>
                          <a:latin typeface="微软雅黑" panose="020B0503020204020204" pitchFamily="34" charset="-122"/>
                          <a:ea typeface="微软雅黑" panose="020B0503020204020204" pitchFamily="34" charset="-122"/>
                          <a:cs typeface="+mn-cs"/>
                        </a:rPr>
                        <a:t> </a:t>
                      </a:r>
                      <a:endParaRPr lang="zh-CN" sz="1100" b="0" kern="100">
                        <a:solidFill>
                          <a:prstClr val="black"/>
                        </a:solidFill>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90103">
                <a:tc>
                  <a:txBody>
                    <a:bodyPr/>
                    <a:lstStyle/>
                    <a:p>
                      <a:pPr algn="just">
                        <a:spcAft>
                          <a:spcPts val="0"/>
                        </a:spcAft>
                      </a:pPr>
                      <a:r>
                        <a:rPr lang="en-US" sz="1100" b="1" kern="100">
                          <a:solidFill>
                            <a:schemeClr val="dk1"/>
                          </a:solidFill>
                          <a:effectLst/>
                          <a:latin typeface="微软雅黑" panose="020B0503020204020204" pitchFamily="34" charset="-122"/>
                          <a:ea typeface="微软雅黑" panose="020B0503020204020204" pitchFamily="34" charset="-122"/>
                          <a:cs typeface="+mn-cs"/>
                        </a:rPr>
                        <a:t>scaleX(x)</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沿着</a:t>
                      </a:r>
                      <a:r>
                        <a:rPr lang="en-US" sz="1100" b="0" kern="100">
                          <a:solidFill>
                            <a:prstClr val="black"/>
                          </a:solidFill>
                          <a:latin typeface="微软雅黑" panose="020B0503020204020204" pitchFamily="34" charset="-122"/>
                          <a:ea typeface="微软雅黑" panose="020B0503020204020204" pitchFamily="34" charset="-122"/>
                          <a:cs typeface="+mn-cs"/>
                        </a:rPr>
                        <a:t>x </a:t>
                      </a:r>
                      <a:r>
                        <a:rPr lang="zh-CN" sz="1100" b="0" kern="100">
                          <a:solidFill>
                            <a:prstClr val="black"/>
                          </a:solidFill>
                          <a:latin typeface="微软雅黑" panose="020B0503020204020204" pitchFamily="34" charset="-122"/>
                          <a:ea typeface="微软雅黑" panose="020B0503020204020204" pitchFamily="34" charset="-122"/>
                          <a:cs typeface="+mn-cs"/>
                        </a:rPr>
                        <a:t>轴缩放。</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vMerge="1">
                  <a:txBody>
                    <a:bodyPr/>
                    <a:lstStyle/>
                    <a:p>
                      <a:endParaRPr lang="zh-CN" altLang="en-US"/>
                    </a:p>
                  </a:txBody>
                  <a:tcPr/>
                </a:tc>
              </a:tr>
              <a:tr h="218181">
                <a:tc>
                  <a:txBody>
                    <a:bodyPr/>
                    <a:lstStyle/>
                    <a:p>
                      <a:pPr algn="just">
                        <a:spcAft>
                          <a:spcPts val="0"/>
                        </a:spcAft>
                      </a:pPr>
                      <a:r>
                        <a:rPr lang="en-US" sz="1100" b="1" kern="100">
                          <a:solidFill>
                            <a:schemeClr val="dk1"/>
                          </a:solidFill>
                          <a:effectLst/>
                          <a:latin typeface="微软雅黑" panose="020B0503020204020204" pitchFamily="34" charset="-122"/>
                          <a:ea typeface="微软雅黑" panose="020B0503020204020204" pitchFamily="34" charset="-122"/>
                          <a:cs typeface="+mn-cs"/>
                        </a:rPr>
                        <a:t>scaleY(y)</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沿着</a:t>
                      </a:r>
                      <a:r>
                        <a:rPr lang="en-US" sz="1100" b="0" kern="100">
                          <a:solidFill>
                            <a:prstClr val="black"/>
                          </a:solidFill>
                          <a:latin typeface="微软雅黑" panose="020B0503020204020204" pitchFamily="34" charset="-122"/>
                          <a:ea typeface="微软雅黑" panose="020B0503020204020204" pitchFamily="34" charset="-122"/>
                          <a:cs typeface="+mn-cs"/>
                        </a:rPr>
                        <a:t>y </a:t>
                      </a:r>
                      <a:r>
                        <a:rPr lang="zh-CN" sz="1100" b="0" kern="100">
                          <a:solidFill>
                            <a:prstClr val="black"/>
                          </a:solidFill>
                          <a:latin typeface="微软雅黑" panose="020B0503020204020204" pitchFamily="34" charset="-122"/>
                          <a:ea typeface="微软雅黑" panose="020B0503020204020204" pitchFamily="34" charset="-122"/>
                          <a:cs typeface="+mn-cs"/>
                        </a:rPr>
                        <a:t>轴缩放。</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vMerge="1">
                  <a:txBody>
                    <a:bodyPr/>
                    <a:lstStyle/>
                    <a:p>
                      <a:endParaRPr lang="zh-CN" altLang="en-US"/>
                    </a:p>
                  </a:txBody>
                  <a:tcP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244971">
                <a:tc>
                  <a:txBody>
                    <a:bodyPr/>
                    <a:lstStyle/>
                    <a:p>
                      <a:pPr algn="just">
                        <a:spcAft>
                          <a:spcPts val="0"/>
                        </a:spcAft>
                      </a:pPr>
                      <a:r>
                        <a:rPr lang="en-US" sz="1100" b="1" kern="100">
                          <a:solidFill>
                            <a:schemeClr val="dk1"/>
                          </a:solidFill>
                          <a:effectLst/>
                          <a:latin typeface="微软雅黑" panose="020B0503020204020204" pitchFamily="34" charset="-122"/>
                          <a:ea typeface="微软雅黑" panose="020B0503020204020204" pitchFamily="34" charset="-122"/>
                          <a:cs typeface="+mn-cs"/>
                        </a:rPr>
                        <a:t>scaleZ(z</a:t>
                      </a:r>
                      <a:r>
                        <a:rPr lang="en-US" sz="1100" b="1" kern="100" smtClean="0">
                          <a:solidFill>
                            <a:schemeClr val="dk1"/>
                          </a:solidFill>
                          <a:effectLst/>
                          <a:latin typeface="微软雅黑" panose="020B0503020204020204" pitchFamily="34" charset="-122"/>
                          <a:ea typeface="微软雅黑" panose="020B0503020204020204" pitchFamily="34" charset="-122"/>
                          <a:cs typeface="+mn-cs"/>
                        </a:rPr>
                        <a:t>)</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沿着 </a:t>
                      </a:r>
                      <a:r>
                        <a:rPr lang="en-US" sz="1100" b="0" kern="100">
                          <a:solidFill>
                            <a:prstClr val="black"/>
                          </a:solidFill>
                          <a:latin typeface="微软雅黑" panose="020B0503020204020204" pitchFamily="34" charset="-122"/>
                          <a:ea typeface="微软雅黑" panose="020B0503020204020204" pitchFamily="34" charset="-122"/>
                          <a:cs typeface="+mn-cs"/>
                        </a:rPr>
                        <a:t>z </a:t>
                      </a:r>
                      <a:r>
                        <a:rPr lang="zh-CN" sz="1100" b="0" kern="100">
                          <a:solidFill>
                            <a:prstClr val="black"/>
                          </a:solidFill>
                          <a:latin typeface="微软雅黑" panose="020B0503020204020204" pitchFamily="34" charset="-122"/>
                          <a:ea typeface="微软雅黑" panose="020B0503020204020204" pitchFamily="34" charset="-122"/>
                          <a:cs typeface="+mn-cs"/>
                        </a:rPr>
                        <a:t>轴缩放。</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vMerge="1">
                  <a:txBody>
                    <a:bodyPr/>
                    <a:lstStyle/>
                    <a:p>
                      <a:pPr indent="200025">
                        <a:spcAft>
                          <a:spcPts val="0"/>
                        </a:spcAft>
                      </a:pPr>
                      <a:endParaRPr lang="zh-CN" sz="1100" b="0" kern="100">
                        <a:solidFill>
                          <a:prstClr val="black"/>
                        </a:solidFill>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190103">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100" b="1" kern="100" smtClean="0">
                          <a:solidFill>
                            <a:schemeClr val="dk1"/>
                          </a:solidFill>
                          <a:effectLst/>
                          <a:latin typeface="微软雅黑" panose="020B0503020204020204" pitchFamily="34" charset="-122"/>
                          <a:ea typeface="微软雅黑" panose="020B0503020204020204" pitchFamily="34" charset="-122"/>
                          <a:cs typeface="+mn-cs"/>
                        </a:rPr>
                        <a:t> translate3d(x,y,z)</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indent="0" algn="ctr"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定义</a:t>
                      </a:r>
                      <a:r>
                        <a:rPr lang="en-US" sz="1100" b="0" kern="100">
                          <a:solidFill>
                            <a:prstClr val="black"/>
                          </a:solidFill>
                          <a:latin typeface="微软雅黑" panose="020B0503020204020204" pitchFamily="34" charset="-122"/>
                          <a:ea typeface="微软雅黑" panose="020B0503020204020204" pitchFamily="34" charset="-122"/>
                          <a:cs typeface="+mn-cs"/>
                        </a:rPr>
                        <a:t> 3D </a:t>
                      </a:r>
                      <a:r>
                        <a:rPr lang="zh-CN" sz="1100" b="0" kern="100">
                          <a:solidFill>
                            <a:prstClr val="black"/>
                          </a:solidFill>
                          <a:latin typeface="微软雅黑" panose="020B0503020204020204" pitchFamily="34" charset="-122"/>
                          <a:ea typeface="微软雅黑" panose="020B0503020204020204" pitchFamily="34" charset="-122"/>
                          <a:cs typeface="+mn-cs"/>
                        </a:rPr>
                        <a:t>转化。</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rowSpan="4">
                  <a:txBody>
                    <a:bodyPr/>
                    <a:lstStyle/>
                    <a:p>
                      <a:pPr indent="200025" algn="l">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元素移动的数值。</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242714">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100" b="1" kern="100" smtClean="0">
                          <a:solidFill>
                            <a:schemeClr val="dk1"/>
                          </a:solidFill>
                          <a:effectLst/>
                          <a:latin typeface="微软雅黑" panose="020B0503020204020204" pitchFamily="34" charset="-122"/>
                          <a:ea typeface="微软雅黑" panose="020B0503020204020204" pitchFamily="34" charset="-122"/>
                          <a:cs typeface="+mn-cs"/>
                        </a:rPr>
                        <a:t>translateX(x)</a:t>
                      </a:r>
                      <a:endParaRPr lang="zh-CN" altLang="zh-CN" sz="1100" b="1" kern="100" smtClean="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indent="0" algn="ctr"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仅用于 </a:t>
                      </a:r>
                      <a:r>
                        <a:rPr lang="en-US" sz="1100" b="0" kern="100">
                          <a:solidFill>
                            <a:prstClr val="black"/>
                          </a:solidFill>
                          <a:latin typeface="微软雅黑" panose="020B0503020204020204" pitchFamily="34" charset="-122"/>
                          <a:ea typeface="微软雅黑" panose="020B0503020204020204" pitchFamily="34" charset="-122"/>
                          <a:cs typeface="+mn-cs"/>
                        </a:rPr>
                        <a:t>x </a:t>
                      </a:r>
                      <a:r>
                        <a:rPr lang="zh-CN" sz="1100" b="0" kern="100">
                          <a:solidFill>
                            <a:prstClr val="black"/>
                          </a:solidFill>
                          <a:latin typeface="微软雅黑" panose="020B0503020204020204" pitchFamily="34" charset="-122"/>
                          <a:ea typeface="微软雅黑" panose="020B0503020204020204" pitchFamily="34" charset="-122"/>
                          <a:cs typeface="+mn-cs"/>
                        </a:rPr>
                        <a:t>轴的值。</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vMerge="1">
                  <a:txBody>
                    <a:bodyPr/>
                    <a:lstStyle/>
                    <a:p>
                      <a:endParaRPr lang="zh-CN" altLang="en-US"/>
                    </a:p>
                  </a:txBody>
                  <a:tcP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20438">
                <a:tc>
                  <a:txBody>
                    <a:bodyPr/>
                    <a:lstStyle/>
                    <a:p>
                      <a:pPr algn="just">
                        <a:spcAft>
                          <a:spcPts val="0"/>
                        </a:spcAft>
                      </a:pPr>
                      <a:r>
                        <a:rPr lang="en-US" sz="1100" b="1" kern="100">
                          <a:solidFill>
                            <a:schemeClr val="dk1"/>
                          </a:solidFill>
                          <a:effectLst/>
                          <a:latin typeface="微软雅黑" panose="020B0503020204020204" pitchFamily="34" charset="-122"/>
                          <a:ea typeface="微软雅黑" panose="020B0503020204020204" pitchFamily="34" charset="-122"/>
                          <a:cs typeface="+mn-cs"/>
                        </a:rPr>
                        <a:t>translateY(y)</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indent="0" algn="ctr"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仅用于 </a:t>
                      </a:r>
                      <a:r>
                        <a:rPr lang="en-US" sz="1100" b="0" kern="100">
                          <a:solidFill>
                            <a:prstClr val="black"/>
                          </a:solidFill>
                          <a:latin typeface="微软雅黑" panose="020B0503020204020204" pitchFamily="34" charset="-122"/>
                          <a:ea typeface="微软雅黑" panose="020B0503020204020204" pitchFamily="34" charset="-122"/>
                          <a:cs typeface="+mn-cs"/>
                        </a:rPr>
                        <a:t>y </a:t>
                      </a:r>
                      <a:r>
                        <a:rPr lang="zh-CN" sz="1100" b="0" kern="100">
                          <a:solidFill>
                            <a:prstClr val="black"/>
                          </a:solidFill>
                          <a:latin typeface="微软雅黑" panose="020B0503020204020204" pitchFamily="34" charset="-122"/>
                          <a:ea typeface="微软雅黑" panose="020B0503020204020204" pitchFamily="34" charset="-122"/>
                          <a:cs typeface="+mn-cs"/>
                        </a:rPr>
                        <a:t>轴的值。</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vMerge="1">
                  <a:txBody>
                    <a:bodyPr/>
                    <a:lstStyle/>
                    <a:p>
                      <a:endParaRPr lang="zh-CN" altLang="en-US"/>
                    </a:p>
                  </a:txBody>
                  <a:tcP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262395">
                <a:tc>
                  <a:txBody>
                    <a:bodyPr/>
                    <a:lstStyle/>
                    <a:p>
                      <a:pPr algn="just">
                        <a:spcAft>
                          <a:spcPts val="0"/>
                        </a:spcAft>
                      </a:pPr>
                      <a:r>
                        <a:rPr lang="en-US" sz="1100" b="1" kern="100">
                          <a:solidFill>
                            <a:schemeClr val="dk1"/>
                          </a:solidFill>
                          <a:effectLst/>
                          <a:latin typeface="微软雅黑" panose="020B0503020204020204" pitchFamily="34" charset="-122"/>
                          <a:ea typeface="微软雅黑" panose="020B0503020204020204" pitchFamily="34" charset="-122"/>
                          <a:cs typeface="+mn-cs"/>
                        </a:rPr>
                        <a:t>translateY(z)</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indent="0" algn="ctr" defTabSz="914400" rtl="0" eaLnBrk="1" latinLnBrk="0" hangingPunct="1">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仅用于 </a:t>
                      </a:r>
                      <a:r>
                        <a:rPr lang="en-US" sz="1100" b="0" kern="100">
                          <a:solidFill>
                            <a:prstClr val="black"/>
                          </a:solidFill>
                          <a:latin typeface="微软雅黑" panose="020B0503020204020204" pitchFamily="34" charset="-122"/>
                          <a:ea typeface="微软雅黑" panose="020B0503020204020204" pitchFamily="34" charset="-122"/>
                          <a:cs typeface="+mn-cs"/>
                        </a:rPr>
                        <a:t>z </a:t>
                      </a:r>
                      <a:r>
                        <a:rPr lang="zh-CN" sz="1100" b="0" kern="100">
                          <a:solidFill>
                            <a:prstClr val="black"/>
                          </a:solidFill>
                          <a:latin typeface="微软雅黑" panose="020B0503020204020204" pitchFamily="34" charset="-122"/>
                          <a:ea typeface="微软雅黑" panose="020B0503020204020204" pitchFamily="34" charset="-122"/>
                          <a:cs typeface="+mn-cs"/>
                        </a:rPr>
                        <a:t>轴的值。</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vMerge="1">
                  <a:txBody>
                    <a:bodyPr/>
                    <a:lstStyle/>
                    <a:p>
                      <a:endParaRPr lang="zh-CN" altLang="en-US"/>
                    </a:p>
                  </a:txBody>
                  <a:tcP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380207">
                <a:tc>
                  <a:txBody>
                    <a:bodyPr/>
                    <a:lstStyle/>
                    <a:p>
                      <a:pPr algn="just">
                        <a:spcAft>
                          <a:spcPts val="0"/>
                        </a:spcAft>
                      </a:pPr>
                      <a:r>
                        <a:rPr lang="en-US" sz="1100" b="1" kern="100" smtClean="0">
                          <a:solidFill>
                            <a:schemeClr val="dk1"/>
                          </a:solidFill>
                          <a:effectLst/>
                          <a:latin typeface="微软雅黑" panose="020B0503020204020204" pitchFamily="34" charset="-122"/>
                          <a:ea typeface="微软雅黑" panose="020B0503020204020204" pitchFamily="34" charset="-122"/>
                          <a:cs typeface="+mn-cs"/>
                        </a:rPr>
                        <a:t>matrix3d(n,n,n,n,n,n</a:t>
                      </a:r>
                      <a:r>
                        <a:rPr lang="en-US" sz="1100" b="1" kern="100">
                          <a:solidFill>
                            <a:schemeClr val="dk1"/>
                          </a:solidFill>
                          <a:effectLst/>
                          <a:latin typeface="微软雅黑" panose="020B0503020204020204" pitchFamily="34" charset="-122"/>
                          <a:ea typeface="微软雅黑" panose="020B0503020204020204" pitchFamily="34" charset="-122"/>
                          <a:cs typeface="+mn-cs"/>
                        </a:rPr>
                        <a:t>,</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p>
                      <a:pPr algn="just">
                        <a:spcAft>
                          <a:spcPts val="0"/>
                        </a:spcAft>
                      </a:pPr>
                      <a:r>
                        <a:rPr lang="en-US" sz="1100" b="1" kern="100">
                          <a:solidFill>
                            <a:schemeClr val="dk1"/>
                          </a:solidFill>
                          <a:effectLst/>
                          <a:latin typeface="微软雅黑" panose="020B0503020204020204" pitchFamily="34" charset="-122"/>
                          <a:ea typeface="微软雅黑" panose="020B0503020204020204" pitchFamily="34" charset="-122"/>
                          <a:cs typeface="+mn-cs"/>
                        </a:rPr>
                        <a:t>n,n,n,n,n,n,n,n,n,n)</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spcAft>
                          <a:spcPts val="0"/>
                        </a:spcAft>
                      </a:pPr>
                      <a:r>
                        <a:rPr lang="en-US" sz="1100" b="0" kern="100">
                          <a:solidFill>
                            <a:prstClr val="black"/>
                          </a:solidFill>
                          <a:latin typeface="微软雅黑" panose="020B0503020204020204" pitchFamily="34" charset="-122"/>
                          <a:ea typeface="微软雅黑" panose="020B0503020204020204" pitchFamily="34" charset="-122"/>
                          <a:cs typeface="+mn-cs"/>
                        </a:rPr>
                        <a:t>3D </a:t>
                      </a:r>
                      <a:r>
                        <a:rPr lang="zh-CN" sz="1100" b="0" kern="100">
                          <a:solidFill>
                            <a:prstClr val="black"/>
                          </a:solidFill>
                          <a:latin typeface="微软雅黑" panose="020B0503020204020204" pitchFamily="34" charset="-122"/>
                          <a:ea typeface="微软雅黑" panose="020B0503020204020204" pitchFamily="34" charset="-122"/>
                          <a:cs typeface="+mn-cs"/>
                        </a:rPr>
                        <a:t>转换矩阵。</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200025" algn="l">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使用</a:t>
                      </a:r>
                      <a:r>
                        <a:rPr lang="en-US" sz="1100" b="0" kern="100">
                          <a:solidFill>
                            <a:prstClr val="black"/>
                          </a:solidFill>
                          <a:latin typeface="微软雅黑" panose="020B0503020204020204" pitchFamily="34" charset="-122"/>
                          <a:ea typeface="微软雅黑" panose="020B0503020204020204" pitchFamily="34" charset="-122"/>
                          <a:cs typeface="+mn-cs"/>
                        </a:rPr>
                        <a:t> 16 </a:t>
                      </a:r>
                      <a:r>
                        <a:rPr lang="zh-CN" sz="1100" b="0" kern="100">
                          <a:solidFill>
                            <a:prstClr val="black"/>
                          </a:solidFill>
                          <a:latin typeface="微软雅黑" panose="020B0503020204020204" pitchFamily="34" charset="-122"/>
                          <a:ea typeface="微软雅黑" panose="020B0503020204020204" pitchFamily="34" charset="-122"/>
                          <a:cs typeface="+mn-cs"/>
                        </a:rPr>
                        <a:t>个值的</a:t>
                      </a:r>
                      <a:r>
                        <a:rPr lang="en-US" sz="1100" b="0" kern="100">
                          <a:solidFill>
                            <a:prstClr val="black"/>
                          </a:solidFill>
                          <a:latin typeface="微软雅黑" panose="020B0503020204020204" pitchFamily="34" charset="-122"/>
                          <a:ea typeface="微软雅黑" panose="020B0503020204020204" pitchFamily="34" charset="-122"/>
                          <a:cs typeface="+mn-cs"/>
                        </a:rPr>
                        <a:t> 4x4 </a:t>
                      </a:r>
                      <a:r>
                        <a:rPr lang="zh-CN" sz="1100" b="0" kern="100">
                          <a:solidFill>
                            <a:prstClr val="black"/>
                          </a:solidFill>
                          <a:latin typeface="微软雅黑" panose="020B0503020204020204" pitchFamily="34" charset="-122"/>
                          <a:ea typeface="微软雅黑" panose="020B0503020204020204" pitchFamily="34" charset="-122"/>
                          <a:cs typeface="+mn-cs"/>
                        </a:rPr>
                        <a:t>矩阵。所有变形的本质都是由矩阵完成的</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330443">
                <a:tc>
                  <a:txBody>
                    <a:bodyPr/>
                    <a:lstStyle/>
                    <a:p>
                      <a:pPr algn="just">
                        <a:spcAft>
                          <a:spcPts val="0"/>
                        </a:spcAft>
                      </a:pPr>
                      <a:r>
                        <a:rPr lang="en-US" sz="1100" b="1" kern="100">
                          <a:solidFill>
                            <a:schemeClr val="dk1"/>
                          </a:solidFill>
                          <a:effectLst/>
                          <a:latin typeface="微软雅黑" panose="020B0503020204020204" pitchFamily="34" charset="-122"/>
                          <a:ea typeface="微软雅黑" panose="020B0503020204020204" pitchFamily="34" charset="-122"/>
                          <a:cs typeface="+mn-cs"/>
                        </a:rPr>
                        <a:t>perspective(n)</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indent="0" algn="ctr" defTabSz="914400" rtl="0" eaLnBrk="1" latinLnBrk="0" hangingPunct="1">
                        <a:spcAft>
                          <a:spcPts val="0"/>
                        </a:spcAft>
                      </a:pPr>
                      <a:r>
                        <a:rPr lang="zh-CN" sz="1100" b="0" kern="100" smtClean="0">
                          <a:solidFill>
                            <a:prstClr val="black"/>
                          </a:solidFill>
                          <a:latin typeface="微软雅黑" panose="020B0503020204020204" pitchFamily="34" charset="-122"/>
                          <a:ea typeface="微软雅黑" panose="020B0503020204020204" pitchFamily="34" charset="-122"/>
                          <a:cs typeface="+mn-cs"/>
                        </a:rPr>
                        <a:t>定义</a:t>
                      </a:r>
                      <a:r>
                        <a:rPr lang="en-US" sz="1100" b="0" kern="100" smtClean="0">
                          <a:solidFill>
                            <a:prstClr val="black"/>
                          </a:solidFill>
                          <a:latin typeface="微软雅黑" panose="020B0503020204020204" pitchFamily="34" charset="-122"/>
                          <a:ea typeface="微软雅黑" panose="020B0503020204020204" pitchFamily="34" charset="-122"/>
                          <a:cs typeface="+mn-cs"/>
                        </a:rPr>
                        <a:t> 3D </a:t>
                      </a:r>
                      <a:r>
                        <a:rPr lang="zh-CN" sz="1100" b="0" kern="100" smtClean="0">
                          <a:solidFill>
                            <a:prstClr val="black"/>
                          </a:solidFill>
                          <a:latin typeface="微软雅黑" panose="020B0503020204020204" pitchFamily="34" charset="-122"/>
                          <a:ea typeface="微软雅黑" panose="020B0503020204020204" pitchFamily="34" charset="-122"/>
                          <a:cs typeface="+mn-cs"/>
                        </a:rPr>
                        <a:t>转换元素的透视视图。</a:t>
                      </a:r>
                      <a:endParaRPr lang="zh-CN" sz="1100" b="0" kern="100">
                        <a:solidFill>
                          <a:prstClr val="black"/>
                        </a:solidFill>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200025" algn="l">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一个代表透视深度的数值。</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sp>
        <p:nvSpPr>
          <p:cNvPr id="8" name="标题 1"/>
          <p:cNvSpPr>
            <a:spLocks noChangeArrowheads="1"/>
          </p:cNvSpPr>
          <p:nvPr/>
        </p:nvSpPr>
        <p:spPr bwMode="auto">
          <a:xfrm>
            <a:off x="1624330" y="199119"/>
            <a:ext cx="7536270"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前导</a:t>
            </a:r>
            <a:r>
              <a:rPr lang="zh-CN" altLang="en-US" sz="3600" b="1">
                <a:solidFill>
                  <a:srgbClr val="0567A2"/>
                </a:solidFill>
                <a:latin typeface="微软雅黑" pitchFamily="34" charset="-122"/>
                <a:ea typeface="微软雅黑" pitchFamily="34" charset="-122"/>
                <a:sym typeface="宋体" charset="-122"/>
              </a:rPr>
              <a:t>知识</a:t>
            </a:r>
            <a:r>
              <a:rPr lang="en-US" altLang="zh-CN" sz="3600" b="1">
                <a:solidFill>
                  <a:srgbClr val="0567A2"/>
                </a:solidFill>
                <a:latin typeface="微软雅黑" pitchFamily="34" charset="-122"/>
                <a:ea typeface="微软雅黑" pitchFamily="34" charset="-122"/>
                <a:sym typeface="宋体" charset="-122"/>
              </a:rPr>
              <a:t>-</a:t>
            </a:r>
            <a:r>
              <a:rPr lang="en-US" altLang="zh-CN" sz="3600" b="1" smtClean="0">
                <a:solidFill>
                  <a:srgbClr val="0567A2"/>
                </a:solidFill>
                <a:latin typeface="微软雅黑" pitchFamily="34" charset="-122"/>
                <a:ea typeface="微软雅黑" pitchFamily="34" charset="-122"/>
              </a:rPr>
              <a:t>CSS3 </a:t>
            </a:r>
            <a:r>
              <a:rPr lang="zh-CN" altLang="en-US" sz="3600" b="1" smtClean="0">
                <a:solidFill>
                  <a:srgbClr val="0567A2"/>
                </a:solidFill>
                <a:latin typeface="微软雅黑" pitchFamily="34" charset="-122"/>
                <a:ea typeface="微软雅黑" pitchFamily="34" charset="-122"/>
              </a:rPr>
              <a:t>变形</a:t>
            </a:r>
            <a:endParaRPr lang="zh-CN" altLang="zh-CN" sz="3600" b="1">
              <a:solidFill>
                <a:srgbClr val="0567A2"/>
              </a:solidFill>
              <a:latin typeface="微软雅黑" pitchFamily="34" charset="-122"/>
              <a:ea typeface="微软雅黑" pitchFamily="34" charset="-122"/>
            </a:endParaRPr>
          </a:p>
        </p:txBody>
      </p:sp>
    </p:spTree>
    <p:extLst>
      <p:ext uri="{BB962C8B-B14F-4D97-AF65-F5344CB8AC3E}">
        <p14:creationId xmlns:p14="http://schemas.microsoft.com/office/powerpoint/2010/main" val="372302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4294967295"/>
          </p:nvPr>
        </p:nvSpPr>
        <p:spPr bwMode="auto">
          <a:xfrm>
            <a:off x="481013" y="1620838"/>
            <a:ext cx="7975600" cy="51201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742950" lvl="1" indent="-285750" eaLnBrk="0" fontAlgn="base" hangingPunct="0">
              <a:lnSpc>
                <a:spcPct val="170000"/>
              </a:lnSpc>
              <a:spcBef>
                <a:spcPct val="20000"/>
              </a:spcBef>
              <a:spcAft>
                <a:spcPct val="0"/>
              </a:spcAft>
              <a:buFont typeface="Arial" panose="020B0604020202020204" pitchFamily="34" charset="0"/>
              <a:buChar char="–"/>
              <a:defRPr/>
            </a:pPr>
            <a:r>
              <a:rPr lang="en-US" altLang="zh-CN" sz="1800" kern="0">
                <a:latin typeface="微软雅黑" panose="020B0503020204020204" pitchFamily="34" charset="-122"/>
                <a:ea typeface="微软雅黑" panose="020B0503020204020204" pitchFamily="34" charset="-122"/>
              </a:rPr>
              <a:t>perspective</a:t>
            </a:r>
            <a:r>
              <a:rPr lang="zh-CN" altLang="zh-CN" sz="1800" kern="0">
                <a:latin typeface="微软雅黑" panose="020B0503020204020204" pitchFamily="34" charset="-122"/>
                <a:ea typeface="微软雅黑" panose="020B0503020204020204" pitchFamily="34" charset="-122"/>
              </a:rPr>
              <a:t>属性</a:t>
            </a:r>
            <a:r>
              <a:rPr lang="zh-CN" altLang="en-US" sz="1800" kern="0">
                <a:latin typeface="微软雅黑" panose="020B0503020204020204" pitchFamily="34" charset="-122"/>
                <a:ea typeface="微软雅黑" panose="020B0503020204020204" pitchFamily="34" charset="-122"/>
              </a:rPr>
              <a:t>的透视效果</a:t>
            </a:r>
            <a:r>
              <a:rPr lang="zh-CN" altLang="zh-CN" sz="1800" kern="0">
                <a:latin typeface="微软雅黑" panose="020B0503020204020204" pitchFamily="34" charset="-122"/>
                <a:ea typeface="微软雅黑" panose="020B0503020204020204" pitchFamily="34" charset="-122"/>
              </a:rPr>
              <a:t>就是用于实现视觉上的</a:t>
            </a:r>
            <a:r>
              <a:rPr lang="en-US" altLang="zh-CN" sz="1800" kern="0">
                <a:latin typeface="微软雅黑" panose="020B0503020204020204" pitchFamily="34" charset="-122"/>
                <a:ea typeface="微软雅黑" panose="020B0503020204020204" pitchFamily="34" charset="-122"/>
              </a:rPr>
              <a:t>3D</a:t>
            </a:r>
            <a:r>
              <a:rPr lang="zh-CN" altLang="zh-CN" sz="1800" kern="0">
                <a:latin typeface="微软雅黑" panose="020B0503020204020204" pitchFamily="34" charset="-122"/>
                <a:ea typeface="微软雅黑" panose="020B0503020204020204" pitchFamily="34" charset="-122"/>
              </a:rPr>
              <a:t>效果</a:t>
            </a:r>
            <a:r>
              <a:rPr lang="zh-CN" altLang="en-US" sz="1800" kern="0">
                <a:latin typeface="微软雅黑" panose="020B0503020204020204" pitchFamily="34" charset="-122"/>
                <a:ea typeface="微软雅黑" panose="020B0503020204020204" pitchFamily="34" charset="-122"/>
              </a:rPr>
              <a:t>的</a:t>
            </a:r>
            <a:r>
              <a:rPr lang="zh-CN" altLang="zh-CN" sz="1800" kern="0">
                <a:latin typeface="微软雅黑" panose="020B0503020204020204" pitchFamily="34" charset="-122"/>
                <a:ea typeface="微软雅黑" panose="020B0503020204020204" pitchFamily="34" charset="-122"/>
              </a:rPr>
              <a:t>，接下来看一个典型的案例——立方体</a:t>
            </a:r>
            <a:r>
              <a:rPr lang="zh-CN" altLang="en-US" sz="1800" kern="0">
                <a:latin typeface="微软雅黑" panose="020B0503020204020204" pitchFamily="34" charset="-122"/>
                <a:ea typeface="微软雅黑" panose="020B0503020204020204" pitchFamily="34" charset="-122"/>
              </a:rPr>
              <a:t>，页面效果如下所示</a:t>
            </a:r>
            <a:r>
              <a:rPr lang="zh-CN" altLang="en-US" sz="1800" kern="0" smtClean="0">
                <a:latin typeface="微软雅黑" panose="020B0503020204020204" pitchFamily="34" charset="-122"/>
                <a:ea typeface="微软雅黑" panose="020B0503020204020204" pitchFamily="34" charset="-122"/>
              </a:rPr>
              <a:t>。</a:t>
            </a:r>
            <a:endParaRPr lang="zh-CN" altLang="zh-CN" sz="1800" kern="0">
              <a:latin typeface="微软雅黑" panose="020B0503020204020204" pitchFamily="34" charset="-122"/>
              <a:ea typeface="微软雅黑" panose="020B0503020204020204" pitchFamily="34" charset="-122"/>
            </a:endParaRPr>
          </a:p>
        </p:txBody>
      </p:sp>
      <p:sp>
        <p:nvSpPr>
          <p:cNvPr id="6" name="矩形 5"/>
          <p:cNvSpPr/>
          <p:nvPr/>
        </p:nvSpPr>
        <p:spPr>
          <a:xfrm>
            <a:off x="560388" y="962025"/>
            <a:ext cx="2675732" cy="583108"/>
          </a:xfrm>
          <a:prstGeom prst="rect">
            <a:avLst/>
          </a:prstGeom>
        </p:spPr>
        <p:txBody>
          <a:bodyPr wrap="none">
            <a:spAutoFit/>
          </a:bodyPr>
          <a:lstStyle/>
          <a:p>
            <a:pPr marL="342900" indent="-342900">
              <a:lnSpc>
                <a:spcPct val="150000"/>
              </a:lnSpc>
              <a:spcBef>
                <a:spcPct val="20000"/>
              </a:spcBef>
              <a:buFontTx/>
              <a:buChar char="•"/>
              <a:defRPr/>
            </a:pPr>
            <a:r>
              <a:rPr lang="en-US" altLang="zh-CN" sz="2400" b="1" smtClean="0">
                <a:solidFill>
                  <a:srgbClr val="0567A2"/>
                </a:solidFill>
              </a:rPr>
              <a:t>3D</a:t>
            </a:r>
            <a:r>
              <a:rPr lang="zh-CN" altLang="en-US" sz="2400" b="1" smtClean="0">
                <a:solidFill>
                  <a:srgbClr val="0567A2"/>
                </a:solidFill>
              </a:rPr>
              <a:t>转换</a:t>
            </a:r>
            <a:r>
              <a:rPr lang="en-US" altLang="zh-CN" sz="2400" b="1">
                <a:solidFill>
                  <a:srgbClr val="0567A2"/>
                </a:solidFill>
              </a:rPr>
              <a:t>——</a:t>
            </a:r>
            <a:r>
              <a:rPr lang="zh-CN" altLang="en-US" sz="2400" b="1" smtClean="0">
                <a:solidFill>
                  <a:srgbClr val="0567A2"/>
                </a:solidFill>
              </a:rPr>
              <a:t>案例</a:t>
            </a:r>
            <a:endParaRPr lang="en-US" altLang="zh-CN" sz="2400" b="1" dirty="0">
              <a:solidFill>
                <a:srgbClr val="0567A2"/>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2798915"/>
            <a:ext cx="2105025"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连接符 6"/>
          <p:cNvCxnSpPr/>
          <p:nvPr/>
        </p:nvCxnSpPr>
        <p:spPr bwMode="auto">
          <a:xfrm>
            <a:off x="611560" y="5373216"/>
            <a:ext cx="7920880" cy="0"/>
          </a:xfrm>
          <a:prstGeom prst="line">
            <a:avLst/>
          </a:prstGeom>
          <a:noFill/>
          <a:ln w="28575" cap="flat" cmpd="sng" algn="ctr">
            <a:solidFill>
              <a:srgbClr val="0567A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圆角矩形 7"/>
          <p:cNvSpPr/>
          <p:nvPr/>
        </p:nvSpPr>
        <p:spPr>
          <a:xfrm>
            <a:off x="611560" y="5468649"/>
            <a:ext cx="7920880" cy="408623"/>
          </a:xfrm>
          <a:prstGeom prst="roundRect">
            <a:avLst/>
          </a:prstGeom>
          <a:solidFill>
            <a:srgbClr val="0567A2"/>
          </a:solidFill>
          <a:ln>
            <a:solidFill>
              <a:schemeClr val="bg2">
                <a:lumMod val="75000"/>
              </a:schemeClr>
            </a:solidFill>
          </a:ln>
          <a:effectLst>
            <a:outerShdw blurRad="50800" dist="38100" dir="2700000" algn="tl" rotWithShape="0">
              <a:prstClr val="black">
                <a:alpha val="40000"/>
              </a:prstClr>
            </a:outerShdw>
          </a:effectLst>
        </p:spPr>
        <p:txBody>
          <a:bodyPr wrap="square" anchor="ctr">
            <a:spAutoFit/>
          </a:bodyPr>
          <a:lstStyle/>
          <a:p>
            <a:pPr algn="ctr">
              <a:defRPr/>
            </a:pPr>
            <a:r>
              <a:rPr lang="zh-CN" altLang="en-US" b="1" dirty="0">
                <a:solidFill>
                  <a:schemeClr val="bg1"/>
                </a:solidFill>
                <a:ea typeface="宋体" pitchFamily="2" charset="-122"/>
              </a:rPr>
              <a:t>案例</a:t>
            </a:r>
            <a:r>
              <a:rPr lang="zh-CN" altLang="en-US" b="1" dirty="0" smtClean="0">
                <a:solidFill>
                  <a:schemeClr val="bg1"/>
                </a:solidFill>
                <a:ea typeface="宋体" pitchFamily="2" charset="-122"/>
              </a:rPr>
              <a:t>代码（详</a:t>
            </a:r>
            <a:r>
              <a:rPr lang="zh-CN" altLang="en-US" b="1" smtClean="0">
                <a:solidFill>
                  <a:schemeClr val="bg1"/>
                </a:solidFill>
                <a:ea typeface="宋体" pitchFamily="2" charset="-122"/>
              </a:rPr>
              <a:t>见教材</a:t>
            </a:r>
            <a:r>
              <a:rPr lang="en-US" altLang="zh-CN" b="1" smtClean="0">
                <a:solidFill>
                  <a:schemeClr val="bg1"/>
                </a:solidFill>
                <a:ea typeface="宋体" pitchFamily="2" charset="-122"/>
              </a:rPr>
              <a:t>demo3-8</a:t>
            </a:r>
            <a:r>
              <a:rPr lang="zh-CN" altLang="en-US" b="1" smtClean="0">
                <a:solidFill>
                  <a:schemeClr val="bg1"/>
                </a:solidFill>
                <a:ea typeface="宋体" pitchFamily="2" charset="-122"/>
              </a:rPr>
              <a:t>）</a:t>
            </a:r>
            <a:endParaRPr lang="en-US" altLang="zh-CN" b="1" dirty="0">
              <a:solidFill>
                <a:schemeClr val="bg1"/>
              </a:solidFill>
              <a:ea typeface="宋体" pitchFamily="2" charset="-122"/>
            </a:endParaRPr>
          </a:p>
        </p:txBody>
      </p:sp>
      <p:sp>
        <p:nvSpPr>
          <p:cNvPr id="10" name="标题 1"/>
          <p:cNvSpPr>
            <a:spLocks noChangeArrowheads="1"/>
          </p:cNvSpPr>
          <p:nvPr/>
        </p:nvSpPr>
        <p:spPr bwMode="auto">
          <a:xfrm>
            <a:off x="1624330" y="199119"/>
            <a:ext cx="7536270"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前导</a:t>
            </a:r>
            <a:r>
              <a:rPr lang="zh-CN" altLang="en-US" sz="3600" b="1">
                <a:solidFill>
                  <a:srgbClr val="0567A2"/>
                </a:solidFill>
                <a:latin typeface="微软雅黑" pitchFamily="34" charset="-122"/>
                <a:ea typeface="微软雅黑" pitchFamily="34" charset="-122"/>
                <a:sym typeface="宋体" charset="-122"/>
              </a:rPr>
              <a:t>知识</a:t>
            </a:r>
            <a:r>
              <a:rPr lang="en-US" altLang="zh-CN" sz="3600" b="1">
                <a:solidFill>
                  <a:srgbClr val="0567A2"/>
                </a:solidFill>
                <a:latin typeface="微软雅黑" pitchFamily="34" charset="-122"/>
                <a:ea typeface="微软雅黑" pitchFamily="34" charset="-122"/>
                <a:sym typeface="宋体" charset="-122"/>
              </a:rPr>
              <a:t>-</a:t>
            </a:r>
            <a:r>
              <a:rPr lang="en-US" altLang="zh-CN" sz="3600" b="1" smtClean="0">
                <a:solidFill>
                  <a:srgbClr val="0567A2"/>
                </a:solidFill>
                <a:latin typeface="微软雅黑" pitchFamily="34" charset="-122"/>
                <a:ea typeface="微软雅黑" pitchFamily="34" charset="-122"/>
              </a:rPr>
              <a:t>CSS3 </a:t>
            </a:r>
            <a:r>
              <a:rPr lang="zh-CN" altLang="en-US" sz="3600" b="1" smtClean="0">
                <a:solidFill>
                  <a:srgbClr val="0567A2"/>
                </a:solidFill>
                <a:latin typeface="微软雅黑" pitchFamily="34" charset="-122"/>
                <a:ea typeface="微软雅黑" pitchFamily="34" charset="-122"/>
              </a:rPr>
              <a:t>变形</a:t>
            </a:r>
            <a:endParaRPr lang="zh-CN" altLang="zh-CN" sz="3600" b="1">
              <a:solidFill>
                <a:srgbClr val="0567A2"/>
              </a:solidFill>
              <a:latin typeface="微软雅黑" pitchFamily="34" charset="-122"/>
              <a:ea typeface="微软雅黑" pitchFamily="34" charset="-122"/>
            </a:endParaRPr>
          </a:p>
        </p:txBody>
      </p:sp>
    </p:spTree>
    <p:extLst>
      <p:ext uri="{BB962C8B-B14F-4D97-AF65-F5344CB8AC3E}">
        <p14:creationId xmlns:p14="http://schemas.microsoft.com/office/powerpoint/2010/main" val="35057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186822" y="5733256"/>
            <a:ext cx="5553530" cy="572464"/>
          </a:xfrm>
          <a:prstGeom prst="rect">
            <a:avLst/>
          </a:prstGeom>
        </p:spPr>
        <p:txBody>
          <a:bodyPr wrap="square">
            <a:spAutoFit/>
          </a:bodyPr>
          <a:lstStyle/>
          <a:p>
            <a:pPr>
              <a:lnSpc>
                <a:spcPct val="130000"/>
              </a:lnSpc>
              <a:spcAft>
                <a:spcPts val="300"/>
              </a:spcAft>
            </a:pPr>
            <a:r>
              <a:rPr lang="zh-CN" altLang="zh-CN" sz="1200" smtClean="0">
                <a:solidFill>
                  <a:schemeClr val="tx1">
                    <a:lumMod val="65000"/>
                    <a:lumOff val="35000"/>
                  </a:schemeClr>
                </a:solidFill>
                <a:latin typeface="微软雅黑" pitchFamily="34" charset="-122"/>
                <a:ea typeface="微软雅黑" pitchFamily="34" charset="-122"/>
              </a:rPr>
              <a:t>该</a:t>
            </a:r>
            <a:r>
              <a:rPr lang="zh-CN" altLang="zh-CN" sz="1200">
                <a:solidFill>
                  <a:schemeClr val="tx1">
                    <a:lumMod val="65000"/>
                    <a:lumOff val="35000"/>
                  </a:schemeClr>
                </a:solidFill>
                <a:latin typeface="微软雅黑" pitchFamily="34" charset="-122"/>
                <a:ea typeface="微软雅黑" pitchFamily="34" charset="-122"/>
              </a:rPr>
              <a:t>多肉商城页面由头部（</a:t>
            </a:r>
            <a:r>
              <a:rPr lang="en-US" altLang="zh-CN" sz="1200">
                <a:solidFill>
                  <a:schemeClr val="tx1">
                    <a:lumMod val="65000"/>
                    <a:lumOff val="35000"/>
                  </a:schemeClr>
                </a:solidFill>
                <a:latin typeface="微软雅黑" pitchFamily="34" charset="-122"/>
                <a:ea typeface="微软雅黑" pitchFamily="34" charset="-122"/>
              </a:rPr>
              <a:t>&lt;header&gt;</a:t>
            </a:r>
            <a:r>
              <a:rPr lang="zh-CN" altLang="zh-CN" sz="1200">
                <a:solidFill>
                  <a:schemeClr val="tx1">
                    <a:lumMod val="65000"/>
                    <a:lumOff val="35000"/>
                  </a:schemeClr>
                </a:solidFill>
                <a:latin typeface="微软雅黑" pitchFamily="34" charset="-122"/>
                <a:ea typeface="微软雅黑" pitchFamily="34" charset="-122"/>
              </a:rPr>
              <a:t>）、商品模块（</a:t>
            </a:r>
            <a:r>
              <a:rPr lang="en-US" altLang="zh-CN" sz="1200">
                <a:solidFill>
                  <a:schemeClr val="tx1">
                    <a:lumMod val="65000"/>
                    <a:lumOff val="35000"/>
                  </a:schemeClr>
                </a:solidFill>
                <a:latin typeface="微软雅黑" pitchFamily="34" charset="-122"/>
                <a:ea typeface="微软雅黑" pitchFamily="34" charset="-122"/>
              </a:rPr>
              <a:t>div.main</a:t>
            </a:r>
            <a:r>
              <a:rPr lang="zh-CN" altLang="zh-CN" sz="1200">
                <a:solidFill>
                  <a:schemeClr val="tx1">
                    <a:lumMod val="65000"/>
                    <a:lumOff val="35000"/>
                  </a:schemeClr>
                </a:solidFill>
                <a:latin typeface="微软雅黑" pitchFamily="34" charset="-122"/>
                <a:ea typeface="微软雅黑" pitchFamily="34" charset="-122"/>
              </a:rPr>
              <a:t>）、文字模块、和</a:t>
            </a:r>
            <a:r>
              <a:rPr lang="en-US" altLang="zh-CN" sz="1200">
                <a:solidFill>
                  <a:schemeClr val="tx1">
                    <a:lumMod val="65000"/>
                    <a:lumOff val="35000"/>
                  </a:schemeClr>
                </a:solidFill>
                <a:latin typeface="微软雅黑" pitchFamily="34" charset="-122"/>
                <a:ea typeface="微软雅黑" pitchFamily="34" charset="-122"/>
              </a:rPr>
              <a:t>footer</a:t>
            </a:r>
            <a:r>
              <a:rPr lang="zh-CN" altLang="zh-CN" sz="1200">
                <a:solidFill>
                  <a:schemeClr val="tx1">
                    <a:lumMod val="65000"/>
                    <a:lumOff val="35000"/>
                  </a:schemeClr>
                </a:solidFill>
                <a:latin typeface="微软雅黑" pitchFamily="34" charset="-122"/>
                <a:ea typeface="微软雅黑" pitchFamily="34" charset="-122"/>
              </a:rPr>
              <a:t>部分构成。</a:t>
            </a:r>
          </a:p>
        </p:txBody>
      </p:sp>
      <p:sp>
        <p:nvSpPr>
          <p:cNvPr id="45" name="椭圆 44"/>
          <p:cNvSpPr/>
          <p:nvPr/>
        </p:nvSpPr>
        <p:spPr bwMode="auto">
          <a:xfrm rot="574600">
            <a:off x="495175" y="5991166"/>
            <a:ext cx="362543" cy="362530"/>
          </a:xfrm>
          <a:prstGeom prst="ellipse">
            <a:avLst/>
          </a:prstGeom>
          <a:solidFill>
            <a:srgbClr val="0567A2"/>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eaLnBrk="1" hangingPunct="1">
              <a:buFont typeface="Arial" pitchFamily="34" charset="0"/>
              <a:buNone/>
            </a:pPr>
            <a:endParaRPr lang="zh-CN" altLang="en-US" dirty="0">
              <a:solidFill>
                <a:schemeClr val="bg1"/>
              </a:solidFill>
              <a:latin typeface="Arial" charset="0"/>
              <a:ea typeface="宋体" pitchFamily="2" charset="-122"/>
            </a:endParaRPr>
          </a:p>
        </p:txBody>
      </p:sp>
      <p:sp>
        <p:nvSpPr>
          <p:cNvPr id="46" name="TextBox 45"/>
          <p:cNvSpPr txBox="1"/>
          <p:nvPr/>
        </p:nvSpPr>
        <p:spPr>
          <a:xfrm>
            <a:off x="504615" y="5996508"/>
            <a:ext cx="348172" cy="369332"/>
          </a:xfrm>
          <a:prstGeom prst="rect">
            <a:avLst/>
          </a:prstGeom>
          <a:noFill/>
        </p:spPr>
        <p:txBody>
          <a:bodyPr wrap="none" rtlCol="0">
            <a:spAutoFit/>
          </a:bodyPr>
          <a:lstStyle/>
          <a:p>
            <a:r>
              <a:rPr lang="en-US" altLang="zh-CN"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1</a:t>
            </a:r>
            <a:endParaRPr lang="zh-CN" altLang="en-US" b="1" dirty="0">
              <a:solidFill>
                <a:schemeClr val="bg1"/>
              </a:solidFill>
              <a:latin typeface="Verdana" panose="020B0604030504040204" pitchFamily="34" charset="0"/>
              <a:cs typeface="Verdana" panose="020B0604030504040204" pitchFamily="34" charset="0"/>
            </a:endParaRPr>
          </a:p>
        </p:txBody>
      </p:sp>
      <p:cxnSp>
        <p:nvCxnSpPr>
          <p:cNvPr id="47" name="直接连接符 46"/>
          <p:cNvCxnSpPr/>
          <p:nvPr/>
        </p:nvCxnSpPr>
        <p:spPr>
          <a:xfrm>
            <a:off x="676446" y="6350788"/>
            <a:ext cx="8000010" cy="15052"/>
          </a:xfrm>
          <a:prstGeom prst="line">
            <a:avLst/>
          </a:prstGeom>
          <a:ln w="19050">
            <a:solidFill>
              <a:srgbClr val="0567A2"/>
            </a:solidFil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891530" y="6005694"/>
            <a:ext cx="1151277" cy="345094"/>
          </a:xfrm>
          <a:prstGeom prst="rect">
            <a:avLst/>
          </a:prstGeom>
        </p:spPr>
        <p:txBody>
          <a:bodyPr wrap="square">
            <a:spAutoFit/>
          </a:bodyPr>
          <a:lstStyle/>
          <a:p>
            <a:pPr>
              <a:lnSpc>
                <a:spcPct val="130000"/>
              </a:lnSpc>
              <a:spcAft>
                <a:spcPts val="300"/>
              </a:spcAft>
            </a:pPr>
            <a:r>
              <a:rPr lang="zh-CN" altLang="en-US" sz="1400" b="1" smtClean="0">
                <a:solidFill>
                  <a:srgbClr val="0567A2"/>
                </a:solidFill>
                <a:latin typeface="微软雅黑" pitchFamily="34" charset="-122"/>
                <a:ea typeface="微软雅黑" pitchFamily="34" charset="-122"/>
              </a:rPr>
              <a:t>页面结构：</a:t>
            </a:r>
            <a:endParaRPr lang="en-US" altLang="zh-CN" sz="1200" dirty="0">
              <a:solidFill>
                <a:srgbClr val="0567A2"/>
              </a:solidFill>
              <a:latin typeface="微软雅黑" pitchFamily="34" charset="-122"/>
              <a:ea typeface="微软雅黑" pitchFamily="34" charset="-122"/>
            </a:endParaRPr>
          </a:p>
        </p:txBody>
      </p:sp>
      <p:sp>
        <p:nvSpPr>
          <p:cNvPr id="10" name="矩形 9"/>
          <p:cNvSpPr/>
          <p:nvPr/>
        </p:nvSpPr>
        <p:spPr>
          <a:xfrm>
            <a:off x="560388" y="962025"/>
            <a:ext cx="1768433" cy="583108"/>
          </a:xfrm>
          <a:prstGeom prst="rect">
            <a:avLst/>
          </a:prstGeom>
        </p:spPr>
        <p:txBody>
          <a:bodyPr wrap="none">
            <a:spAutoFit/>
          </a:bodyPr>
          <a:lstStyle/>
          <a:p>
            <a:pPr marL="342900" indent="-342900">
              <a:lnSpc>
                <a:spcPct val="150000"/>
              </a:lnSpc>
              <a:spcBef>
                <a:spcPct val="20000"/>
              </a:spcBef>
              <a:buFontTx/>
              <a:buChar char="•"/>
              <a:defRPr/>
            </a:pPr>
            <a:r>
              <a:rPr lang="zh-CN" altLang="en-US" sz="2400" b="1" smtClean="0">
                <a:solidFill>
                  <a:srgbClr val="0567A2"/>
                </a:solidFill>
                <a:latin typeface="+mn-lt"/>
                <a:ea typeface="+mn-ea"/>
              </a:rPr>
              <a:t>多肉商城</a:t>
            </a:r>
            <a:endParaRPr lang="en-US" altLang="zh-CN" sz="2400" b="1" dirty="0">
              <a:solidFill>
                <a:srgbClr val="0567A2"/>
              </a:solidFill>
              <a:latin typeface="+mn-lt"/>
              <a:ea typeface="+mn-ea"/>
            </a:endParaRPr>
          </a:p>
        </p:txBody>
      </p:sp>
      <p:pic>
        <p:nvPicPr>
          <p:cNvPr id="14" name="图片 13"/>
          <p:cNvPicPr/>
          <p:nvPr/>
        </p:nvPicPr>
        <p:blipFill>
          <a:blip r:embed="rId3"/>
          <a:stretch>
            <a:fillRect/>
          </a:stretch>
        </p:blipFill>
        <p:spPr>
          <a:xfrm>
            <a:off x="179512" y="1741140"/>
            <a:ext cx="4249167" cy="3776092"/>
          </a:xfrm>
          <a:prstGeom prst="rect">
            <a:avLst/>
          </a:prstGeom>
        </p:spPr>
      </p:pic>
      <p:sp>
        <p:nvSpPr>
          <p:cNvPr id="13" name="右箭头 12"/>
          <p:cNvSpPr/>
          <p:nvPr/>
        </p:nvSpPr>
        <p:spPr>
          <a:xfrm>
            <a:off x="4211960" y="3639235"/>
            <a:ext cx="360040" cy="144016"/>
          </a:xfrm>
          <a:prstGeom prst="rightArrow">
            <a:avLst/>
          </a:prstGeom>
          <a:solidFill>
            <a:schemeClr val="tx1"/>
          </a:solidFill>
          <a:ln w="19050">
            <a:solidFill>
              <a:schemeClr val="tx1"/>
            </a:solidFill>
          </a:ln>
        </p:spPr>
        <p:txBody>
          <a:bodyPr wrap="square" rtlCol="0" anchor="ctr">
            <a:spAutoFit/>
          </a:bodyPr>
          <a:lstStyle/>
          <a:p>
            <a:pPr algn="ctr"/>
            <a:endParaRPr lang="zh-CN" altLang="en-US" dirty="0">
              <a:ea typeface="宋体" pitchFamily="2" charset="-122"/>
            </a:endParaRPr>
          </a:p>
        </p:txBody>
      </p:sp>
      <p:pic>
        <p:nvPicPr>
          <p:cNvPr id="15" name="图片 14"/>
          <p:cNvPicPr/>
          <p:nvPr/>
        </p:nvPicPr>
        <p:blipFill>
          <a:blip r:embed="rId4"/>
          <a:stretch>
            <a:fillRect/>
          </a:stretch>
        </p:blipFill>
        <p:spPr>
          <a:xfrm>
            <a:off x="4860032" y="1741140"/>
            <a:ext cx="3960440" cy="3776092"/>
          </a:xfrm>
          <a:prstGeom prst="rect">
            <a:avLst/>
          </a:prstGeom>
        </p:spPr>
      </p:pic>
      <p:sp>
        <p:nvSpPr>
          <p:cNvPr id="12" name="标题 1"/>
          <p:cNvSpPr>
            <a:spLocks noChangeArrowheads="1"/>
          </p:cNvSpPr>
          <p:nvPr/>
        </p:nvSpPr>
        <p:spPr bwMode="auto">
          <a:xfrm>
            <a:off x="1644242" y="199119"/>
            <a:ext cx="7536270"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项目</a:t>
            </a:r>
            <a:r>
              <a:rPr lang="en-US" altLang="zh-CN" sz="3600" b="1" smtClean="0">
                <a:solidFill>
                  <a:srgbClr val="0567A2"/>
                </a:solidFill>
                <a:latin typeface="微软雅黑" pitchFamily="34" charset="-122"/>
                <a:ea typeface="微软雅黑" pitchFamily="34" charset="-122"/>
                <a:sym typeface="宋体" charset="-122"/>
              </a:rPr>
              <a:t>3-2-</a:t>
            </a:r>
            <a:r>
              <a:rPr lang="zh-CN" altLang="en-US" sz="3600" b="1" smtClean="0">
                <a:solidFill>
                  <a:srgbClr val="0567A2"/>
                </a:solidFill>
                <a:latin typeface="微软雅黑" pitchFamily="34" charset="-122"/>
                <a:ea typeface="微软雅黑" pitchFamily="34" charset="-122"/>
                <a:sym typeface="宋体" charset="-122"/>
              </a:rPr>
              <a:t>项目描述</a:t>
            </a:r>
            <a:endParaRPr lang="zh-CN" altLang="en-US" sz="3600" b="1">
              <a:solidFill>
                <a:srgbClr val="0567A2"/>
              </a:solidFill>
              <a:latin typeface="微软雅黑" pitchFamily="34" charset="-122"/>
              <a:ea typeface="微软雅黑" pitchFamily="34" charset="-122"/>
              <a:sym typeface="宋体" charset="-122"/>
            </a:endParaRPr>
          </a:p>
        </p:txBody>
      </p:sp>
    </p:spTree>
    <p:extLst>
      <p:ext uri="{BB962C8B-B14F-4D97-AF65-F5344CB8AC3E}">
        <p14:creationId xmlns:p14="http://schemas.microsoft.com/office/powerpoint/2010/main" val="54745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left)">
                                      <p:cBhvr>
                                        <p:cTn id="28" dur="500"/>
                                        <p:tgtEl>
                                          <p:spTgt spid="4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5" grpId="0" animBg="1"/>
      <p:bldP spid="46" grpId="0"/>
      <p:bldP spid="48" grpId="0"/>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635422" y="5949280"/>
            <a:ext cx="8041034" cy="408623"/>
          </a:xfrm>
          <a:prstGeom prst="roundRect">
            <a:avLst/>
          </a:prstGeom>
          <a:solidFill>
            <a:srgbClr val="0567A2"/>
          </a:solidFill>
          <a:ln>
            <a:solidFill>
              <a:schemeClr val="bg2">
                <a:lumMod val="75000"/>
              </a:schemeClr>
            </a:solidFill>
          </a:ln>
          <a:effectLst>
            <a:outerShdw blurRad="50800" dist="38100" dir="2700000" algn="tl" rotWithShape="0">
              <a:prstClr val="black">
                <a:alpha val="40000"/>
              </a:prstClr>
            </a:outerShdw>
          </a:effectLst>
        </p:spPr>
        <p:txBody>
          <a:bodyPr wrap="square" anchor="ctr">
            <a:spAutoFit/>
          </a:bodyPr>
          <a:lstStyle/>
          <a:p>
            <a:pPr algn="ctr">
              <a:defRPr/>
            </a:pPr>
            <a:r>
              <a:rPr lang="zh-CN" altLang="en-US" b="1" dirty="0">
                <a:solidFill>
                  <a:schemeClr val="bg1"/>
                </a:solidFill>
                <a:ea typeface="宋体" pitchFamily="2" charset="-122"/>
              </a:rPr>
              <a:t>案例</a:t>
            </a:r>
            <a:r>
              <a:rPr lang="zh-CN" altLang="en-US" b="1" dirty="0" smtClean="0">
                <a:solidFill>
                  <a:schemeClr val="bg1"/>
                </a:solidFill>
                <a:ea typeface="宋体" pitchFamily="2" charset="-122"/>
              </a:rPr>
              <a:t>代码（</a:t>
            </a:r>
            <a:r>
              <a:rPr lang="zh-CN" altLang="en-US" b="1" smtClean="0">
                <a:solidFill>
                  <a:schemeClr val="bg1"/>
                </a:solidFill>
                <a:ea typeface="宋体" pitchFamily="2" charset="-122"/>
              </a:rPr>
              <a:t>详见教材代码实现）</a:t>
            </a:r>
            <a:endParaRPr lang="en-US" altLang="zh-CN" b="1" dirty="0">
              <a:solidFill>
                <a:schemeClr val="bg1"/>
              </a:solidFill>
              <a:ea typeface="宋体" pitchFamily="2" charset="-122"/>
            </a:endParaRPr>
          </a:p>
        </p:txBody>
      </p:sp>
      <p:sp>
        <p:nvSpPr>
          <p:cNvPr id="15" name="椭圆 14"/>
          <p:cNvSpPr/>
          <p:nvPr/>
        </p:nvSpPr>
        <p:spPr bwMode="auto">
          <a:xfrm rot="574600">
            <a:off x="657580" y="5508673"/>
            <a:ext cx="352541" cy="362530"/>
          </a:xfrm>
          <a:prstGeom prst="ellipse">
            <a:avLst/>
          </a:prstGeom>
          <a:solidFill>
            <a:srgbClr val="0567A2"/>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eaLnBrk="1" hangingPunct="1">
              <a:buFont typeface="Arial" pitchFamily="34" charset="0"/>
              <a:buNone/>
            </a:pPr>
            <a:endParaRPr lang="zh-CN" altLang="en-US" dirty="0">
              <a:solidFill>
                <a:schemeClr val="bg1"/>
              </a:solidFill>
              <a:latin typeface="Arial" charset="0"/>
              <a:ea typeface="宋体" pitchFamily="2" charset="-122"/>
            </a:endParaRPr>
          </a:p>
        </p:txBody>
      </p:sp>
      <p:sp>
        <p:nvSpPr>
          <p:cNvPr id="16" name="TextBox 15"/>
          <p:cNvSpPr txBox="1"/>
          <p:nvPr/>
        </p:nvSpPr>
        <p:spPr>
          <a:xfrm>
            <a:off x="657088" y="5513183"/>
            <a:ext cx="348172" cy="369332"/>
          </a:xfrm>
          <a:prstGeom prst="rect">
            <a:avLst/>
          </a:prstGeom>
          <a:noFill/>
        </p:spPr>
        <p:txBody>
          <a:bodyPr wrap="none" rtlCol="0">
            <a:spAutoFit/>
          </a:bodyPr>
          <a:lstStyle/>
          <a:p>
            <a:r>
              <a:rPr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2</a:t>
            </a:r>
            <a:endParaRPr lang="zh-CN" altLang="en-US" b="1" dirty="0">
              <a:solidFill>
                <a:schemeClr val="bg1"/>
              </a:solidFill>
              <a:latin typeface="Verdana" panose="020B0604030504040204" pitchFamily="34" charset="0"/>
              <a:cs typeface="Verdana" panose="020B0604030504040204" pitchFamily="34" charset="0"/>
            </a:endParaRPr>
          </a:p>
        </p:txBody>
      </p:sp>
      <p:cxnSp>
        <p:nvCxnSpPr>
          <p:cNvPr id="17" name="直接连接符 16"/>
          <p:cNvCxnSpPr/>
          <p:nvPr/>
        </p:nvCxnSpPr>
        <p:spPr>
          <a:xfrm>
            <a:off x="828919" y="5867463"/>
            <a:ext cx="7775529" cy="0"/>
          </a:xfrm>
          <a:prstGeom prst="line">
            <a:avLst/>
          </a:prstGeom>
          <a:ln w="19050">
            <a:solidFill>
              <a:srgbClr val="0567A2"/>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044003" y="5522369"/>
            <a:ext cx="1151277" cy="345094"/>
          </a:xfrm>
          <a:prstGeom prst="rect">
            <a:avLst/>
          </a:prstGeom>
        </p:spPr>
        <p:txBody>
          <a:bodyPr wrap="square">
            <a:spAutoFit/>
          </a:bodyPr>
          <a:lstStyle/>
          <a:p>
            <a:pPr>
              <a:lnSpc>
                <a:spcPct val="130000"/>
              </a:lnSpc>
              <a:spcAft>
                <a:spcPts val="300"/>
              </a:spcAft>
            </a:pPr>
            <a:r>
              <a:rPr lang="zh-CN" altLang="en-US" sz="1400" b="1" smtClean="0">
                <a:solidFill>
                  <a:srgbClr val="0567A2"/>
                </a:solidFill>
                <a:latin typeface="微软雅黑" pitchFamily="34" charset="-122"/>
                <a:ea typeface="微软雅黑" pitchFamily="34" charset="-122"/>
              </a:rPr>
              <a:t>实现</a:t>
            </a:r>
            <a:r>
              <a:rPr lang="zh-CN" altLang="en-US" sz="1400" b="1">
                <a:solidFill>
                  <a:srgbClr val="0567A2"/>
                </a:solidFill>
                <a:latin typeface="微软雅黑" pitchFamily="34" charset="-122"/>
                <a:ea typeface="微软雅黑" pitchFamily="34" charset="-122"/>
              </a:rPr>
              <a:t>细节</a:t>
            </a:r>
            <a:r>
              <a:rPr lang="zh-CN" altLang="en-US" sz="1400" b="1" smtClean="0">
                <a:solidFill>
                  <a:srgbClr val="0567A2"/>
                </a:solidFill>
                <a:latin typeface="微软雅黑" pitchFamily="34" charset="-122"/>
                <a:ea typeface="微软雅黑" pitchFamily="34" charset="-122"/>
              </a:rPr>
              <a:t>：</a:t>
            </a:r>
            <a:endParaRPr lang="en-US" altLang="zh-CN" sz="1200" dirty="0">
              <a:solidFill>
                <a:srgbClr val="0567A2"/>
              </a:solidFill>
              <a:latin typeface="微软雅黑" pitchFamily="34" charset="-122"/>
              <a:ea typeface="微软雅黑" pitchFamily="34" charset="-122"/>
            </a:endParaRPr>
          </a:p>
        </p:txBody>
      </p:sp>
      <p:sp>
        <p:nvSpPr>
          <p:cNvPr id="19" name="矩形 18"/>
          <p:cNvSpPr/>
          <p:nvPr/>
        </p:nvSpPr>
        <p:spPr>
          <a:xfrm>
            <a:off x="2051720" y="1340768"/>
            <a:ext cx="6552728" cy="4116512"/>
          </a:xfrm>
          <a:prstGeom prst="rect">
            <a:avLst/>
          </a:prstGeom>
        </p:spPr>
        <p:txBody>
          <a:bodyPr wrap="square">
            <a:spAutoFit/>
          </a:bodyPr>
          <a:lstStyle/>
          <a:p>
            <a:pPr marL="228600" indent="-228600">
              <a:lnSpc>
                <a:spcPct val="130000"/>
              </a:lnSpc>
              <a:spcAft>
                <a:spcPts val="300"/>
              </a:spcAft>
              <a:buFont typeface="+mj-ea"/>
              <a:buAutoNum type="circleNumDbPlain"/>
            </a:pPr>
            <a:endParaRPr lang="en-US" altLang="zh-CN" sz="1200" smtClean="0">
              <a:solidFill>
                <a:schemeClr val="tx1">
                  <a:lumMod val="65000"/>
                  <a:lumOff val="35000"/>
                </a:schemeClr>
              </a:solidFill>
              <a:ea typeface="微软雅黑" pitchFamily="34" charset="-122"/>
            </a:endParaRPr>
          </a:p>
          <a:p>
            <a:pPr marL="228600" indent="-228600">
              <a:lnSpc>
                <a:spcPct val="130000"/>
              </a:lnSpc>
              <a:spcAft>
                <a:spcPts val="300"/>
              </a:spcAft>
              <a:buFont typeface="+mj-ea"/>
              <a:buAutoNum type="circleNumDbPlain"/>
            </a:pPr>
            <a:r>
              <a:rPr lang="zh-CN" altLang="zh-CN" sz="1200" smtClean="0">
                <a:solidFill>
                  <a:schemeClr val="tx1">
                    <a:lumMod val="65000"/>
                    <a:lumOff val="35000"/>
                  </a:schemeClr>
                </a:solidFill>
                <a:ea typeface="微软雅黑" pitchFamily="34" charset="-122"/>
              </a:rPr>
              <a:t>页面</a:t>
            </a:r>
            <a:r>
              <a:rPr lang="zh-CN" altLang="zh-CN" sz="1200">
                <a:solidFill>
                  <a:schemeClr val="tx1">
                    <a:lumMod val="65000"/>
                    <a:lumOff val="35000"/>
                  </a:schemeClr>
                </a:solidFill>
                <a:ea typeface="微软雅黑" pitchFamily="34" charset="-122"/>
              </a:rPr>
              <a:t>头部由</a:t>
            </a:r>
            <a:r>
              <a:rPr lang="en-US" altLang="zh-CN" sz="1200">
                <a:solidFill>
                  <a:schemeClr val="tx1">
                    <a:lumMod val="65000"/>
                    <a:lumOff val="35000"/>
                  </a:schemeClr>
                </a:solidFill>
                <a:ea typeface="微软雅黑" pitchFamily="34" charset="-122"/>
              </a:rPr>
              <a:t>&lt;header&gt;</a:t>
            </a:r>
            <a:r>
              <a:rPr lang="zh-CN" altLang="zh-CN" sz="1200">
                <a:solidFill>
                  <a:schemeClr val="tx1">
                    <a:lumMod val="65000"/>
                    <a:lumOff val="35000"/>
                  </a:schemeClr>
                </a:solidFill>
                <a:ea typeface="微软雅黑" pitchFamily="34" charset="-122"/>
              </a:rPr>
              <a:t>标签嵌套</a:t>
            </a:r>
            <a:r>
              <a:rPr lang="en-US" altLang="zh-CN" sz="1200">
                <a:solidFill>
                  <a:schemeClr val="tx1">
                    <a:lumMod val="65000"/>
                    <a:lumOff val="35000"/>
                  </a:schemeClr>
                </a:solidFill>
                <a:ea typeface="微软雅黑" pitchFamily="34" charset="-122"/>
              </a:rPr>
              <a:t>&lt;img&gt;</a:t>
            </a:r>
            <a:r>
              <a:rPr lang="zh-CN" altLang="zh-CN" sz="1200">
                <a:solidFill>
                  <a:schemeClr val="tx1">
                    <a:lumMod val="65000"/>
                    <a:lumOff val="35000"/>
                  </a:schemeClr>
                </a:solidFill>
                <a:ea typeface="微软雅黑" pitchFamily="34" charset="-122"/>
              </a:rPr>
              <a:t>标签构成，</a:t>
            </a:r>
          </a:p>
          <a:p>
            <a:pPr marL="228600" indent="-228600">
              <a:lnSpc>
                <a:spcPct val="130000"/>
              </a:lnSpc>
              <a:spcAft>
                <a:spcPts val="300"/>
              </a:spcAft>
              <a:buFont typeface="+mj-ea"/>
              <a:buAutoNum type="circleNumDbPlain"/>
            </a:pPr>
            <a:r>
              <a:rPr lang="zh-CN" altLang="zh-CN" sz="1200" smtClean="0">
                <a:solidFill>
                  <a:schemeClr val="tx1">
                    <a:lumMod val="65000"/>
                    <a:lumOff val="35000"/>
                  </a:schemeClr>
                </a:solidFill>
                <a:ea typeface="微软雅黑" pitchFamily="34" charset="-122"/>
              </a:rPr>
              <a:t>每个</a:t>
            </a:r>
            <a:r>
              <a:rPr lang="zh-CN" altLang="zh-CN" sz="1200">
                <a:solidFill>
                  <a:schemeClr val="tx1">
                    <a:lumMod val="65000"/>
                    <a:lumOff val="35000"/>
                  </a:schemeClr>
                </a:solidFill>
                <a:ea typeface="微软雅黑" pitchFamily="34" charset="-122"/>
              </a:rPr>
              <a:t>商品由</a:t>
            </a:r>
            <a:r>
              <a:rPr lang="en-US" altLang="zh-CN" sz="1200">
                <a:solidFill>
                  <a:schemeClr val="tx1">
                    <a:lumMod val="65000"/>
                    <a:lumOff val="35000"/>
                  </a:schemeClr>
                </a:solidFill>
                <a:ea typeface="微软雅黑" pitchFamily="34" charset="-122"/>
              </a:rPr>
              <a:t>&lt;div&gt;</a:t>
            </a:r>
            <a:r>
              <a:rPr lang="zh-CN" altLang="zh-CN" sz="1200">
                <a:solidFill>
                  <a:schemeClr val="tx1">
                    <a:lumMod val="65000"/>
                    <a:lumOff val="35000"/>
                  </a:schemeClr>
                </a:solidFill>
                <a:ea typeface="微软雅黑" pitchFamily="34" charset="-122"/>
              </a:rPr>
              <a:t>标签嵌套</a:t>
            </a:r>
            <a:r>
              <a:rPr lang="en-US" altLang="zh-CN" sz="1200">
                <a:solidFill>
                  <a:schemeClr val="tx1">
                    <a:lumMod val="65000"/>
                    <a:lumOff val="35000"/>
                  </a:schemeClr>
                </a:solidFill>
                <a:ea typeface="微软雅黑" pitchFamily="34" charset="-122"/>
              </a:rPr>
              <a:t>&lt;img&gt;</a:t>
            </a:r>
            <a:r>
              <a:rPr lang="zh-CN" altLang="zh-CN" sz="1200">
                <a:solidFill>
                  <a:schemeClr val="tx1">
                    <a:lumMod val="65000"/>
                    <a:lumOff val="35000"/>
                  </a:schemeClr>
                </a:solidFill>
                <a:ea typeface="微软雅黑" pitchFamily="34" charset="-122"/>
              </a:rPr>
              <a:t>标签构成、商品上面的文字层由</a:t>
            </a:r>
            <a:r>
              <a:rPr lang="en-US" altLang="zh-CN" sz="1200">
                <a:solidFill>
                  <a:schemeClr val="tx1">
                    <a:lumMod val="65000"/>
                    <a:lumOff val="35000"/>
                  </a:schemeClr>
                </a:solidFill>
                <a:ea typeface="微软雅黑" pitchFamily="34" charset="-122"/>
              </a:rPr>
              <a:t>&lt;div&gt;</a:t>
            </a:r>
            <a:r>
              <a:rPr lang="zh-CN" altLang="zh-CN" sz="1200">
                <a:solidFill>
                  <a:schemeClr val="tx1">
                    <a:lumMod val="65000"/>
                    <a:lumOff val="35000"/>
                  </a:schemeClr>
                </a:solidFill>
                <a:ea typeface="微软雅黑" pitchFamily="34" charset="-122"/>
              </a:rPr>
              <a:t>标签嵌套</a:t>
            </a:r>
            <a:r>
              <a:rPr lang="en-US" altLang="zh-CN" sz="1200">
                <a:solidFill>
                  <a:schemeClr val="tx1">
                    <a:lumMod val="65000"/>
                    <a:lumOff val="35000"/>
                  </a:schemeClr>
                </a:solidFill>
                <a:ea typeface="微软雅黑" pitchFamily="34" charset="-122"/>
              </a:rPr>
              <a:t>&lt;h3&gt;</a:t>
            </a:r>
            <a:r>
              <a:rPr lang="zh-CN" altLang="zh-CN" sz="1200">
                <a:solidFill>
                  <a:schemeClr val="tx1">
                    <a:lumMod val="65000"/>
                    <a:lumOff val="35000"/>
                  </a:schemeClr>
                </a:solidFill>
                <a:ea typeface="微软雅黑" pitchFamily="34" charset="-122"/>
              </a:rPr>
              <a:t>和</a:t>
            </a:r>
            <a:r>
              <a:rPr lang="en-US" altLang="zh-CN" sz="1200">
                <a:solidFill>
                  <a:schemeClr val="tx1">
                    <a:lumMod val="65000"/>
                    <a:lumOff val="35000"/>
                  </a:schemeClr>
                </a:solidFill>
                <a:ea typeface="微软雅黑" pitchFamily="34" charset="-122"/>
              </a:rPr>
              <a:t>&lt;p&gt;</a:t>
            </a:r>
            <a:r>
              <a:rPr lang="zh-CN" altLang="zh-CN" sz="1200">
                <a:solidFill>
                  <a:schemeClr val="tx1">
                    <a:lumMod val="65000"/>
                    <a:lumOff val="35000"/>
                  </a:schemeClr>
                </a:solidFill>
                <a:ea typeface="微软雅黑" pitchFamily="34" charset="-122"/>
              </a:rPr>
              <a:t>标签构成，</a:t>
            </a:r>
          </a:p>
          <a:p>
            <a:pPr marL="228600" indent="-228600">
              <a:lnSpc>
                <a:spcPct val="130000"/>
              </a:lnSpc>
              <a:spcAft>
                <a:spcPts val="300"/>
              </a:spcAft>
              <a:buFont typeface="+mj-ea"/>
              <a:buAutoNum type="circleNumDbPlain"/>
            </a:pPr>
            <a:r>
              <a:rPr lang="zh-CN" altLang="zh-CN" sz="1200" smtClean="0">
                <a:solidFill>
                  <a:schemeClr val="tx1">
                    <a:lumMod val="65000"/>
                    <a:lumOff val="35000"/>
                  </a:schemeClr>
                </a:solidFill>
                <a:ea typeface="微软雅黑" pitchFamily="34" charset="-122"/>
              </a:rPr>
              <a:t>商品</a:t>
            </a:r>
            <a:r>
              <a:rPr lang="zh-CN" altLang="zh-CN" sz="1200">
                <a:solidFill>
                  <a:schemeClr val="tx1">
                    <a:lumMod val="65000"/>
                    <a:lumOff val="35000"/>
                  </a:schemeClr>
                </a:solidFill>
                <a:ea typeface="微软雅黑" pitchFamily="34" charset="-122"/>
              </a:rPr>
              <a:t>列表下方文字由</a:t>
            </a:r>
            <a:r>
              <a:rPr lang="en-US" altLang="zh-CN" sz="1200">
                <a:solidFill>
                  <a:schemeClr val="tx1">
                    <a:lumMod val="65000"/>
                    <a:lumOff val="35000"/>
                  </a:schemeClr>
                </a:solidFill>
                <a:ea typeface="微软雅黑" pitchFamily="34" charset="-122"/>
              </a:rPr>
              <a:t>&lt;section&gt;</a:t>
            </a:r>
            <a:r>
              <a:rPr lang="zh-CN" altLang="zh-CN" sz="1200">
                <a:solidFill>
                  <a:schemeClr val="tx1">
                    <a:lumMod val="65000"/>
                    <a:lumOff val="35000"/>
                  </a:schemeClr>
                </a:solidFill>
                <a:ea typeface="微软雅黑" pitchFamily="34" charset="-122"/>
              </a:rPr>
              <a:t>标签嵌套</a:t>
            </a:r>
            <a:r>
              <a:rPr lang="en-US" altLang="zh-CN" sz="1200">
                <a:solidFill>
                  <a:schemeClr val="tx1">
                    <a:lumMod val="65000"/>
                    <a:lumOff val="35000"/>
                  </a:schemeClr>
                </a:solidFill>
                <a:ea typeface="微软雅黑" pitchFamily="34" charset="-122"/>
              </a:rPr>
              <a:t>&lt;p&gt;</a:t>
            </a:r>
            <a:r>
              <a:rPr lang="zh-CN" altLang="zh-CN" sz="1200">
                <a:solidFill>
                  <a:schemeClr val="tx1">
                    <a:lumMod val="65000"/>
                    <a:lumOff val="35000"/>
                  </a:schemeClr>
                </a:solidFill>
                <a:ea typeface="微软雅黑" pitchFamily="34" charset="-122"/>
              </a:rPr>
              <a:t>标签构成，页面最下面的部分由</a:t>
            </a:r>
            <a:r>
              <a:rPr lang="en-US" altLang="zh-CN" sz="1200">
                <a:solidFill>
                  <a:schemeClr val="tx1">
                    <a:lumMod val="65000"/>
                    <a:lumOff val="35000"/>
                  </a:schemeClr>
                </a:solidFill>
                <a:ea typeface="微软雅黑" pitchFamily="34" charset="-122"/>
              </a:rPr>
              <a:t>&lt;footer&gt;</a:t>
            </a:r>
            <a:r>
              <a:rPr lang="zh-CN" altLang="zh-CN" sz="1200">
                <a:solidFill>
                  <a:schemeClr val="tx1">
                    <a:lumMod val="65000"/>
                    <a:lumOff val="35000"/>
                  </a:schemeClr>
                </a:solidFill>
                <a:ea typeface="微软雅黑" pitchFamily="34" charset="-122"/>
              </a:rPr>
              <a:t>标签嵌套</a:t>
            </a:r>
            <a:r>
              <a:rPr lang="en-US" altLang="zh-CN" sz="1200">
                <a:solidFill>
                  <a:schemeClr val="tx1">
                    <a:lumMod val="65000"/>
                    <a:lumOff val="35000"/>
                  </a:schemeClr>
                </a:solidFill>
                <a:ea typeface="微软雅黑" pitchFamily="34" charset="-122"/>
              </a:rPr>
              <a:t>&lt;p&gt;</a:t>
            </a:r>
            <a:r>
              <a:rPr lang="zh-CN" altLang="zh-CN" sz="1200">
                <a:solidFill>
                  <a:schemeClr val="tx1">
                    <a:lumMod val="65000"/>
                    <a:lumOff val="35000"/>
                  </a:schemeClr>
                </a:solidFill>
                <a:ea typeface="微软雅黑" pitchFamily="34" charset="-122"/>
              </a:rPr>
              <a:t>标签和</a:t>
            </a:r>
            <a:r>
              <a:rPr lang="en-US" altLang="zh-CN" sz="1200">
                <a:solidFill>
                  <a:schemeClr val="tx1">
                    <a:lumMod val="65000"/>
                    <a:lumOff val="35000"/>
                  </a:schemeClr>
                </a:solidFill>
                <a:ea typeface="微软雅黑" pitchFamily="34" charset="-122"/>
              </a:rPr>
              <a:t>&lt;div&gt;</a:t>
            </a:r>
            <a:r>
              <a:rPr lang="zh-CN" altLang="zh-CN" sz="1200">
                <a:solidFill>
                  <a:schemeClr val="tx1">
                    <a:lumMod val="65000"/>
                    <a:lumOff val="35000"/>
                  </a:schemeClr>
                </a:solidFill>
                <a:ea typeface="微软雅黑" pitchFamily="34" charset="-122"/>
              </a:rPr>
              <a:t>标签构成。</a:t>
            </a:r>
          </a:p>
          <a:p>
            <a:pPr marL="228600" indent="-228600">
              <a:lnSpc>
                <a:spcPct val="130000"/>
              </a:lnSpc>
              <a:spcAft>
                <a:spcPts val="300"/>
              </a:spcAft>
              <a:buFont typeface="+mj-ea"/>
              <a:buAutoNum type="circleNumDbPlain"/>
            </a:pPr>
            <a:r>
              <a:rPr lang="zh-CN" altLang="zh-CN" sz="1200" smtClean="0">
                <a:solidFill>
                  <a:schemeClr val="tx1">
                    <a:lumMod val="65000"/>
                    <a:lumOff val="35000"/>
                  </a:schemeClr>
                </a:solidFill>
                <a:ea typeface="微软雅黑" pitchFamily="34" charset="-122"/>
              </a:rPr>
              <a:t>“最新肉肉”</a:t>
            </a:r>
            <a:r>
              <a:rPr lang="zh-CN" altLang="zh-CN" sz="1200">
                <a:solidFill>
                  <a:schemeClr val="tx1">
                    <a:lumMod val="65000"/>
                    <a:lumOff val="35000"/>
                  </a:schemeClr>
                </a:solidFill>
                <a:ea typeface="微软雅黑" pitchFamily="34" charset="-122"/>
              </a:rPr>
              <a:t>按钮使用了</a:t>
            </a:r>
            <a:r>
              <a:rPr lang="en-US" altLang="zh-CN" sz="1200">
                <a:solidFill>
                  <a:schemeClr val="tx1">
                    <a:lumMod val="65000"/>
                    <a:lumOff val="35000"/>
                  </a:schemeClr>
                </a:solidFill>
                <a:ea typeface="微软雅黑" pitchFamily="34" charset="-122"/>
              </a:rPr>
              <a:t>CSS</a:t>
            </a:r>
            <a:r>
              <a:rPr lang="zh-CN" altLang="zh-CN" sz="1200">
                <a:solidFill>
                  <a:schemeClr val="tx1">
                    <a:lumMod val="65000"/>
                    <a:lumOff val="35000"/>
                  </a:schemeClr>
                </a:solidFill>
                <a:ea typeface="微软雅黑" pitchFamily="34" charset="-122"/>
              </a:rPr>
              <a:t>圆角边框。</a:t>
            </a:r>
          </a:p>
          <a:p>
            <a:pPr marL="228600" indent="-228600">
              <a:lnSpc>
                <a:spcPct val="130000"/>
              </a:lnSpc>
              <a:spcAft>
                <a:spcPts val="300"/>
              </a:spcAft>
              <a:buFont typeface="+mj-ea"/>
              <a:buAutoNum type="circleNumDbPlain"/>
            </a:pPr>
            <a:r>
              <a:rPr lang="zh-CN" altLang="zh-CN" sz="1200" smtClean="0">
                <a:solidFill>
                  <a:schemeClr val="tx1">
                    <a:lumMod val="65000"/>
                    <a:lumOff val="35000"/>
                  </a:schemeClr>
                </a:solidFill>
                <a:ea typeface="微软雅黑" pitchFamily="34" charset="-122"/>
              </a:rPr>
              <a:t>当</a:t>
            </a:r>
            <a:r>
              <a:rPr lang="zh-CN" altLang="zh-CN" sz="1200">
                <a:solidFill>
                  <a:schemeClr val="tx1">
                    <a:lumMod val="65000"/>
                    <a:lumOff val="35000"/>
                  </a:schemeClr>
                </a:solidFill>
                <a:ea typeface="微软雅黑" pitchFamily="34" charset="-122"/>
              </a:rPr>
              <a:t>鼠标</a:t>
            </a:r>
            <a:r>
              <a:rPr lang="zh-CN" altLang="zh-CN" sz="1200" smtClean="0">
                <a:solidFill>
                  <a:schemeClr val="tx1">
                    <a:lumMod val="65000"/>
                    <a:lumOff val="35000"/>
                  </a:schemeClr>
                </a:solidFill>
                <a:ea typeface="微软雅黑" pitchFamily="34" charset="-122"/>
              </a:rPr>
              <a:t>悬</a:t>
            </a:r>
            <a:r>
              <a:rPr lang="zh-CN" altLang="en-US" sz="1200">
                <a:solidFill>
                  <a:schemeClr val="tx1">
                    <a:lumMod val="65000"/>
                    <a:lumOff val="35000"/>
                  </a:schemeClr>
                </a:solidFill>
                <a:ea typeface="微软雅黑" pitchFamily="34" charset="-122"/>
              </a:rPr>
              <a:t>停</a:t>
            </a:r>
            <a:r>
              <a:rPr lang="zh-CN" altLang="zh-CN" sz="1200" smtClean="0">
                <a:solidFill>
                  <a:schemeClr val="tx1">
                    <a:lumMod val="65000"/>
                    <a:lumOff val="35000"/>
                  </a:schemeClr>
                </a:solidFill>
                <a:ea typeface="微软雅黑" pitchFamily="34" charset="-122"/>
              </a:rPr>
              <a:t>到</a:t>
            </a:r>
            <a:r>
              <a:rPr lang="zh-CN" altLang="zh-CN" sz="1200">
                <a:solidFill>
                  <a:schemeClr val="tx1">
                    <a:lumMod val="65000"/>
                    <a:lumOff val="35000"/>
                  </a:schemeClr>
                </a:solidFill>
                <a:ea typeface="微软雅黑" pitchFamily="34" charset="-122"/>
              </a:rPr>
              <a:t>每个商品上面时，会显示出文字信息的</a:t>
            </a:r>
            <a:r>
              <a:rPr lang="en-US" altLang="zh-CN" sz="1200">
                <a:solidFill>
                  <a:schemeClr val="tx1">
                    <a:lumMod val="65000"/>
                    <a:lumOff val="35000"/>
                  </a:schemeClr>
                </a:solidFill>
                <a:ea typeface="微软雅黑" pitchFamily="34" charset="-122"/>
              </a:rPr>
              <a:t>&lt;div&gt;</a:t>
            </a:r>
            <a:r>
              <a:rPr lang="zh-CN" altLang="zh-CN" sz="1200">
                <a:solidFill>
                  <a:schemeClr val="tx1">
                    <a:lumMod val="65000"/>
                    <a:lumOff val="35000"/>
                  </a:schemeClr>
                </a:solidFill>
                <a:ea typeface="微软雅黑" pitchFamily="34" charset="-122"/>
              </a:rPr>
              <a:t>层，该层上应用了旋转和过渡组合，形成了旋转出现的动画效果，</a:t>
            </a:r>
            <a:r>
              <a:rPr lang="en-US" altLang="zh-CN" sz="1200">
                <a:solidFill>
                  <a:schemeClr val="tx1">
                    <a:lumMod val="65000"/>
                    <a:lumOff val="35000"/>
                  </a:schemeClr>
                </a:solidFill>
                <a:ea typeface="微软雅黑" pitchFamily="34" charset="-122"/>
              </a:rPr>
              <a:t>z-index</a:t>
            </a:r>
            <a:r>
              <a:rPr lang="zh-CN" altLang="zh-CN" sz="1200">
                <a:solidFill>
                  <a:schemeClr val="tx1">
                    <a:lumMod val="65000"/>
                    <a:lumOff val="35000"/>
                  </a:schemeClr>
                </a:solidFill>
                <a:ea typeface="微软雅黑" pitchFamily="34" charset="-122"/>
              </a:rPr>
              <a:t>值设置为</a:t>
            </a:r>
            <a:r>
              <a:rPr lang="en-US" altLang="zh-CN" sz="1200">
                <a:solidFill>
                  <a:schemeClr val="tx1">
                    <a:lumMod val="65000"/>
                    <a:lumOff val="35000"/>
                  </a:schemeClr>
                </a:solidFill>
                <a:ea typeface="微软雅黑" pitchFamily="34" charset="-122"/>
              </a:rPr>
              <a:t>4000</a:t>
            </a:r>
            <a:r>
              <a:rPr lang="zh-CN" altLang="zh-CN" sz="1200">
                <a:solidFill>
                  <a:schemeClr val="tx1">
                    <a:lumMod val="65000"/>
                    <a:lumOff val="35000"/>
                  </a:schemeClr>
                </a:solidFill>
                <a:ea typeface="微软雅黑" pitchFamily="34" charset="-122"/>
              </a:rPr>
              <a:t>，因为要显示在最上面。</a:t>
            </a:r>
          </a:p>
          <a:p>
            <a:pPr marL="228600" indent="-228600">
              <a:lnSpc>
                <a:spcPct val="130000"/>
              </a:lnSpc>
              <a:spcAft>
                <a:spcPts val="300"/>
              </a:spcAft>
              <a:buFont typeface="+mj-ea"/>
              <a:buAutoNum type="circleNumDbPlain"/>
            </a:pPr>
            <a:r>
              <a:rPr lang="zh-CN" altLang="zh-CN" sz="1200" smtClean="0">
                <a:solidFill>
                  <a:schemeClr val="tx1">
                    <a:lumMod val="65000"/>
                    <a:lumOff val="35000"/>
                  </a:schemeClr>
                </a:solidFill>
                <a:ea typeface="微软雅黑" pitchFamily="34" charset="-122"/>
              </a:rPr>
              <a:t>商品</a:t>
            </a:r>
            <a:r>
              <a:rPr lang="zh-CN" altLang="zh-CN" sz="1200">
                <a:solidFill>
                  <a:schemeClr val="tx1">
                    <a:lumMod val="65000"/>
                    <a:lumOff val="35000"/>
                  </a:schemeClr>
                </a:solidFill>
                <a:ea typeface="微软雅黑" pitchFamily="34" charset="-122"/>
              </a:rPr>
              <a:t>图片层中间还有两个交汇的三角形的效果，</a:t>
            </a:r>
            <a:r>
              <a:rPr lang="zh-CN" altLang="zh-CN" sz="1200" smtClean="0">
                <a:solidFill>
                  <a:schemeClr val="tx1">
                    <a:lumMod val="65000"/>
                    <a:lumOff val="35000"/>
                  </a:schemeClr>
                </a:solidFill>
                <a:ea typeface="微软雅黑" pitchFamily="34" charset="-122"/>
              </a:rPr>
              <a:t>如</a:t>
            </a:r>
            <a:r>
              <a:rPr lang="zh-CN" altLang="en-US" sz="1200" smtClean="0">
                <a:solidFill>
                  <a:schemeClr val="tx1">
                    <a:lumMod val="65000"/>
                    <a:lumOff val="35000"/>
                  </a:schemeClr>
                </a:solidFill>
                <a:ea typeface="微软雅黑" pitchFamily="34" charset="-122"/>
              </a:rPr>
              <a:t>下</a:t>
            </a:r>
            <a:r>
              <a:rPr lang="zh-CN" altLang="zh-CN" sz="1200" smtClean="0">
                <a:solidFill>
                  <a:schemeClr val="tx1">
                    <a:lumMod val="65000"/>
                    <a:lumOff val="35000"/>
                  </a:schemeClr>
                </a:solidFill>
                <a:ea typeface="微软雅黑" pitchFamily="34" charset="-122"/>
              </a:rPr>
              <a:t>图所</a:t>
            </a:r>
            <a:r>
              <a:rPr lang="zh-CN" altLang="zh-CN" sz="1200">
                <a:solidFill>
                  <a:schemeClr val="tx1">
                    <a:lumMod val="65000"/>
                    <a:lumOff val="35000"/>
                  </a:schemeClr>
                </a:solidFill>
                <a:ea typeface="微软雅黑" pitchFamily="34" charset="-122"/>
              </a:rPr>
              <a:t>示</a:t>
            </a:r>
            <a:r>
              <a:rPr lang="zh-CN" altLang="zh-CN" sz="1200" smtClean="0">
                <a:solidFill>
                  <a:schemeClr val="tx1">
                    <a:lumMod val="65000"/>
                    <a:lumOff val="35000"/>
                  </a:schemeClr>
                </a:solidFill>
                <a:ea typeface="微软雅黑" pitchFamily="34" charset="-122"/>
              </a:rPr>
              <a:t>。</a:t>
            </a:r>
            <a:endParaRPr lang="en-US" altLang="zh-CN" sz="1200" smtClean="0">
              <a:solidFill>
                <a:schemeClr val="tx1">
                  <a:lumMod val="65000"/>
                  <a:lumOff val="35000"/>
                </a:schemeClr>
              </a:solidFill>
              <a:ea typeface="微软雅黑" pitchFamily="34" charset="-122"/>
            </a:endParaRPr>
          </a:p>
          <a:p>
            <a:pPr>
              <a:lnSpc>
                <a:spcPct val="130000"/>
              </a:lnSpc>
              <a:spcAft>
                <a:spcPts val="300"/>
              </a:spcAft>
            </a:pPr>
            <a:endParaRPr lang="en-US" altLang="zh-CN" sz="1200">
              <a:solidFill>
                <a:schemeClr val="tx1">
                  <a:lumMod val="65000"/>
                  <a:lumOff val="35000"/>
                </a:schemeClr>
              </a:solidFill>
              <a:ea typeface="微软雅黑" pitchFamily="34" charset="-122"/>
            </a:endParaRPr>
          </a:p>
          <a:p>
            <a:pPr>
              <a:lnSpc>
                <a:spcPct val="130000"/>
              </a:lnSpc>
              <a:spcAft>
                <a:spcPts val="300"/>
              </a:spcAft>
            </a:pPr>
            <a:endParaRPr lang="en-US" altLang="zh-CN" sz="1200" smtClean="0">
              <a:solidFill>
                <a:schemeClr val="tx1">
                  <a:lumMod val="65000"/>
                  <a:lumOff val="35000"/>
                </a:schemeClr>
              </a:solidFill>
              <a:ea typeface="微软雅黑" pitchFamily="34" charset="-122"/>
            </a:endParaRPr>
          </a:p>
          <a:p>
            <a:pPr>
              <a:lnSpc>
                <a:spcPct val="130000"/>
              </a:lnSpc>
              <a:spcAft>
                <a:spcPts val="300"/>
              </a:spcAft>
            </a:pPr>
            <a:endParaRPr lang="en-US" altLang="zh-CN" sz="1200">
              <a:solidFill>
                <a:schemeClr val="tx1">
                  <a:lumMod val="65000"/>
                  <a:lumOff val="35000"/>
                </a:schemeClr>
              </a:solidFill>
              <a:ea typeface="微软雅黑" pitchFamily="34" charset="-122"/>
            </a:endParaRPr>
          </a:p>
          <a:p>
            <a:pPr marL="228600" indent="-228600">
              <a:lnSpc>
                <a:spcPct val="130000"/>
              </a:lnSpc>
              <a:spcAft>
                <a:spcPts val="300"/>
              </a:spcAft>
              <a:buFont typeface="+mj-ea"/>
              <a:buAutoNum type="circleNumDbPlain"/>
            </a:pPr>
            <a:endParaRPr lang="zh-CN" altLang="zh-CN" sz="1200">
              <a:solidFill>
                <a:schemeClr val="tx1">
                  <a:lumMod val="65000"/>
                  <a:lumOff val="35000"/>
                </a:schemeClr>
              </a:solidFill>
              <a:ea typeface="微软雅黑" pitchFamily="34" charset="-122"/>
            </a:endParaRPr>
          </a:p>
          <a:p>
            <a:pPr marL="228600" indent="-228600">
              <a:lnSpc>
                <a:spcPct val="130000"/>
              </a:lnSpc>
              <a:spcAft>
                <a:spcPts val="300"/>
              </a:spcAft>
              <a:buFont typeface="+mj-ea"/>
              <a:buAutoNum type="circleNumDbPlain"/>
            </a:pPr>
            <a:endParaRPr lang="en-US" altLang="zh-CN" sz="1200" dirty="0">
              <a:solidFill>
                <a:schemeClr val="tx1">
                  <a:lumMod val="65000"/>
                  <a:lumOff val="35000"/>
                </a:schemeClr>
              </a:solidFill>
              <a:ea typeface="微软雅黑" pitchFamily="34" charset="-122"/>
            </a:endParaRPr>
          </a:p>
        </p:txBody>
      </p:sp>
      <p:sp>
        <p:nvSpPr>
          <p:cNvPr id="12" name="矩形 11"/>
          <p:cNvSpPr/>
          <p:nvPr/>
        </p:nvSpPr>
        <p:spPr>
          <a:xfrm>
            <a:off x="560388" y="962025"/>
            <a:ext cx="1768433" cy="583108"/>
          </a:xfrm>
          <a:prstGeom prst="rect">
            <a:avLst/>
          </a:prstGeom>
        </p:spPr>
        <p:txBody>
          <a:bodyPr wrap="none">
            <a:spAutoFit/>
          </a:bodyPr>
          <a:lstStyle/>
          <a:p>
            <a:pPr marL="342900" indent="-342900">
              <a:lnSpc>
                <a:spcPct val="150000"/>
              </a:lnSpc>
              <a:spcBef>
                <a:spcPct val="20000"/>
              </a:spcBef>
              <a:buFontTx/>
              <a:buChar char="•"/>
              <a:defRPr/>
            </a:pPr>
            <a:r>
              <a:rPr lang="zh-CN" altLang="en-US" sz="2400" b="1" smtClean="0">
                <a:solidFill>
                  <a:srgbClr val="0567A2"/>
                </a:solidFill>
                <a:latin typeface="+mn-lt"/>
                <a:ea typeface="+mn-ea"/>
              </a:rPr>
              <a:t>多肉商城</a:t>
            </a:r>
            <a:endParaRPr lang="en-US" altLang="zh-CN" sz="2400" b="1" dirty="0">
              <a:solidFill>
                <a:srgbClr val="0567A2"/>
              </a:solidFill>
              <a:latin typeface="+mn-lt"/>
              <a:ea typeface="+mn-ea"/>
            </a:endParaRPr>
          </a:p>
        </p:txBody>
      </p:sp>
      <p:pic>
        <p:nvPicPr>
          <p:cNvPr id="13" name="图片 12"/>
          <p:cNvPicPr/>
          <p:nvPr/>
        </p:nvPicPr>
        <p:blipFill>
          <a:blip r:embed="rId3"/>
          <a:stretch>
            <a:fillRect/>
          </a:stretch>
        </p:blipFill>
        <p:spPr>
          <a:xfrm>
            <a:off x="2339752" y="4040471"/>
            <a:ext cx="2160240" cy="1764793"/>
          </a:xfrm>
          <a:prstGeom prst="rect">
            <a:avLst/>
          </a:prstGeom>
        </p:spPr>
      </p:pic>
      <p:sp>
        <p:nvSpPr>
          <p:cNvPr id="20" name="椭圆形标注 19"/>
          <p:cNvSpPr/>
          <p:nvPr/>
        </p:nvSpPr>
        <p:spPr>
          <a:xfrm>
            <a:off x="4932040" y="3933056"/>
            <a:ext cx="3600400" cy="1901251"/>
          </a:xfrm>
          <a:prstGeom prst="wedgeEllipseCallout">
            <a:avLst>
              <a:gd name="adj1" fmla="val -64028"/>
              <a:gd name="adj2" fmla="val 27007"/>
            </a:avLst>
          </a:prstGeom>
          <a:solidFill>
            <a:schemeClr val="bg1"/>
          </a:solidFill>
          <a:ln w="19050">
            <a:solidFill>
              <a:schemeClr val="bg2">
                <a:lumMod val="50000"/>
              </a:schemeClr>
            </a:solidFill>
          </a:ln>
        </p:spPr>
        <p:txBody>
          <a:bodyPr wrap="square" rtlCol="0" anchor="ctr">
            <a:spAutoFit/>
          </a:bodyPr>
          <a:lstStyle/>
          <a:p>
            <a:pPr algn="ctr"/>
            <a:endParaRPr lang="zh-CN" altLang="en-US" dirty="0">
              <a:ea typeface="宋体" pitchFamily="2" charset="-122"/>
            </a:endParaRPr>
          </a:p>
        </p:txBody>
      </p:sp>
      <p:sp>
        <p:nvSpPr>
          <p:cNvPr id="21" name="TextBox 20"/>
          <p:cNvSpPr txBox="1"/>
          <p:nvPr/>
        </p:nvSpPr>
        <p:spPr>
          <a:xfrm>
            <a:off x="5323910" y="4293096"/>
            <a:ext cx="2992506" cy="1384995"/>
          </a:xfrm>
          <a:prstGeom prst="rect">
            <a:avLst/>
          </a:prstGeom>
          <a:noFill/>
        </p:spPr>
        <p:txBody>
          <a:bodyPr wrap="square" rtlCol="0">
            <a:spAutoFit/>
          </a:bodyPr>
          <a:lstStyle/>
          <a:p>
            <a:r>
              <a:rPr lang="zh-CN" altLang="zh-CN" sz="1400" smtClean="0">
                <a:solidFill>
                  <a:srgbClr val="FF0000"/>
                </a:solidFill>
                <a:latin typeface="微软雅黑" panose="020B0503020204020204" pitchFamily="34" charset="-122"/>
                <a:ea typeface="微软雅黑" panose="020B0503020204020204" pitchFamily="34" charset="-122"/>
              </a:rPr>
              <a:t>它们</a:t>
            </a:r>
            <a:r>
              <a:rPr lang="zh-CN" altLang="zh-CN" sz="1400">
                <a:solidFill>
                  <a:srgbClr val="FF0000"/>
                </a:solidFill>
                <a:latin typeface="微软雅黑" panose="020B0503020204020204" pitchFamily="34" charset="-122"/>
                <a:ea typeface="微软雅黑" panose="020B0503020204020204" pitchFamily="34" charset="-122"/>
              </a:rPr>
              <a:t>不是两个</a:t>
            </a:r>
            <a:r>
              <a:rPr lang="en-US" altLang="zh-CN" sz="1400">
                <a:solidFill>
                  <a:srgbClr val="FF0000"/>
                </a:solidFill>
                <a:latin typeface="微软雅黑" panose="020B0503020204020204" pitchFamily="34" charset="-122"/>
                <a:ea typeface="微软雅黑" panose="020B0503020204020204" pitchFamily="34" charset="-122"/>
              </a:rPr>
              <a:t>&lt;div&gt;</a:t>
            </a:r>
            <a:r>
              <a:rPr lang="zh-CN" altLang="zh-CN" sz="1400">
                <a:solidFill>
                  <a:srgbClr val="FF0000"/>
                </a:solidFill>
                <a:latin typeface="微软雅黑" panose="020B0503020204020204" pitchFamily="34" charset="-122"/>
                <a:ea typeface="微软雅黑" panose="020B0503020204020204" pitchFamily="34" charset="-122"/>
              </a:rPr>
              <a:t>，是使用</a:t>
            </a:r>
            <a:r>
              <a:rPr lang="en-US" altLang="zh-CN" sz="1400">
                <a:solidFill>
                  <a:srgbClr val="FF0000"/>
                </a:solidFill>
                <a:latin typeface="微软雅黑" panose="020B0503020204020204" pitchFamily="34" charset="-122"/>
                <a:ea typeface="微软雅黑" panose="020B0503020204020204" pitchFamily="34" charset="-122"/>
              </a:rPr>
              <a:t>CSS</a:t>
            </a:r>
            <a:r>
              <a:rPr lang="zh-CN" altLang="zh-CN" sz="1400">
                <a:solidFill>
                  <a:srgbClr val="FF0000"/>
                </a:solidFill>
                <a:latin typeface="微软雅黑" panose="020B0503020204020204" pitchFamily="34" charset="-122"/>
                <a:ea typeface="微软雅黑" panose="020B0503020204020204" pitchFamily="34" charset="-122"/>
              </a:rPr>
              <a:t>伪选择器“</a:t>
            </a:r>
            <a:r>
              <a:rPr lang="en-US" altLang="zh-CN" sz="1400">
                <a:solidFill>
                  <a:srgbClr val="FF0000"/>
                </a:solidFill>
                <a:latin typeface="微软雅黑" panose="020B0503020204020204" pitchFamily="34" charset="-122"/>
                <a:ea typeface="微软雅黑" panose="020B0503020204020204" pitchFamily="34" charset="-122"/>
              </a:rPr>
              <a:t>:before</a:t>
            </a:r>
            <a:r>
              <a:rPr lang="zh-CN" altLang="zh-CN" sz="1400">
                <a:solidFill>
                  <a:srgbClr val="FF0000"/>
                </a:solidFill>
                <a:latin typeface="微软雅黑" panose="020B0503020204020204" pitchFamily="34" charset="-122"/>
                <a:ea typeface="微软雅黑" panose="020B0503020204020204" pitchFamily="34" charset="-122"/>
              </a:rPr>
              <a:t>”和“</a:t>
            </a:r>
            <a:r>
              <a:rPr lang="en-US" altLang="zh-CN" sz="1400">
                <a:solidFill>
                  <a:srgbClr val="FF0000"/>
                </a:solidFill>
                <a:latin typeface="微软雅黑" panose="020B0503020204020204" pitchFamily="34" charset="-122"/>
                <a:ea typeface="微软雅黑" panose="020B0503020204020204" pitchFamily="34" charset="-122"/>
              </a:rPr>
              <a:t>:after</a:t>
            </a:r>
            <a:r>
              <a:rPr lang="zh-CN" altLang="zh-CN" sz="1400">
                <a:solidFill>
                  <a:srgbClr val="FF0000"/>
                </a:solidFill>
                <a:latin typeface="微软雅黑" panose="020B0503020204020204" pitchFamily="34" charset="-122"/>
                <a:ea typeface="微软雅黑" panose="020B0503020204020204" pitchFamily="34" charset="-122"/>
              </a:rPr>
              <a:t>”结合</a:t>
            </a:r>
            <a:r>
              <a:rPr lang="en-US" altLang="zh-CN" sz="1400">
                <a:solidFill>
                  <a:srgbClr val="FF0000"/>
                </a:solidFill>
                <a:latin typeface="微软雅黑" panose="020B0503020204020204" pitchFamily="34" charset="-122"/>
                <a:ea typeface="微软雅黑" panose="020B0503020204020204" pitchFamily="34" charset="-122"/>
              </a:rPr>
              <a:t>CSS3</a:t>
            </a:r>
            <a:r>
              <a:rPr lang="zh-CN" altLang="zh-CN" sz="1400">
                <a:solidFill>
                  <a:srgbClr val="FF0000"/>
                </a:solidFill>
                <a:latin typeface="微软雅黑" panose="020B0503020204020204" pitchFamily="34" charset="-122"/>
                <a:ea typeface="微软雅黑" panose="020B0503020204020204" pitchFamily="34" charset="-122"/>
              </a:rPr>
              <a:t>旋转和过渡、定位等给商品</a:t>
            </a:r>
            <a:r>
              <a:rPr lang="en-US" altLang="zh-CN" sz="1400">
                <a:solidFill>
                  <a:srgbClr val="FF0000"/>
                </a:solidFill>
                <a:latin typeface="微软雅黑" panose="020B0503020204020204" pitchFamily="34" charset="-122"/>
                <a:ea typeface="微软雅黑" panose="020B0503020204020204" pitchFamily="34" charset="-122"/>
              </a:rPr>
              <a:t>&lt;div&gt;</a:t>
            </a:r>
            <a:r>
              <a:rPr lang="zh-CN" altLang="zh-CN" sz="1400">
                <a:solidFill>
                  <a:srgbClr val="FF0000"/>
                </a:solidFill>
                <a:latin typeface="微软雅黑" panose="020B0503020204020204" pitchFamily="34" charset="-122"/>
                <a:ea typeface="微软雅黑" panose="020B0503020204020204" pitchFamily="34" charset="-122"/>
              </a:rPr>
              <a:t>前后添加的动画背景，在实际开发中也是一种常用的方式。</a:t>
            </a:r>
          </a:p>
          <a:p>
            <a:endParaRPr lang="zh-CN" altLang="en-US" sz="1400">
              <a:solidFill>
                <a:srgbClr val="FF0000"/>
              </a:solidFill>
              <a:latin typeface="微软雅黑" panose="020B0503020204020204" pitchFamily="34" charset="-122"/>
              <a:ea typeface="微软雅黑" panose="020B0503020204020204" pitchFamily="34" charset="-122"/>
            </a:endParaRPr>
          </a:p>
        </p:txBody>
      </p:sp>
      <p:sp>
        <p:nvSpPr>
          <p:cNvPr id="22" name="标题 1"/>
          <p:cNvSpPr>
            <a:spLocks noChangeArrowheads="1"/>
          </p:cNvSpPr>
          <p:nvPr/>
        </p:nvSpPr>
        <p:spPr bwMode="auto">
          <a:xfrm>
            <a:off x="1619640" y="182341"/>
            <a:ext cx="7560871"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项目</a:t>
            </a:r>
            <a:r>
              <a:rPr lang="en-US" altLang="zh-CN" sz="3600" b="1" smtClean="0">
                <a:solidFill>
                  <a:srgbClr val="0567A2"/>
                </a:solidFill>
                <a:latin typeface="微软雅黑" pitchFamily="34" charset="-122"/>
                <a:ea typeface="微软雅黑" pitchFamily="34" charset="-122"/>
                <a:sym typeface="宋体" charset="-122"/>
              </a:rPr>
              <a:t>3-2-</a:t>
            </a:r>
            <a:r>
              <a:rPr lang="zh-CN" altLang="en-US" sz="3600" b="1" smtClean="0">
                <a:solidFill>
                  <a:srgbClr val="0567A2"/>
                </a:solidFill>
                <a:latin typeface="微软雅黑" pitchFamily="34" charset="-122"/>
                <a:ea typeface="微软雅黑" pitchFamily="34" charset="-122"/>
                <a:sym typeface="宋体" charset="-122"/>
              </a:rPr>
              <a:t>项目分析</a:t>
            </a:r>
            <a:endParaRPr lang="zh-CN" altLang="en-US" sz="3600" b="1">
              <a:solidFill>
                <a:srgbClr val="0567A2"/>
              </a:solidFill>
              <a:latin typeface="微软雅黑" pitchFamily="34" charset="-122"/>
              <a:ea typeface="微软雅黑" pitchFamily="34" charset="-122"/>
              <a:sym typeface="宋体" charset="-122"/>
            </a:endParaRPr>
          </a:p>
        </p:txBody>
      </p:sp>
    </p:spTree>
    <p:extLst>
      <p:ext uri="{BB962C8B-B14F-4D97-AF65-F5344CB8AC3E}">
        <p14:creationId xmlns:p14="http://schemas.microsoft.com/office/powerpoint/2010/main" val="359550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8" grpId="0"/>
      <p:bldP spid="19" grpId="0"/>
      <p:bldP spid="20" grpId="0" animBg="1"/>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bwMode="auto">
          <a:xfrm rot="574600">
            <a:off x="927223" y="2462774"/>
            <a:ext cx="362543" cy="362530"/>
          </a:xfrm>
          <a:prstGeom prst="ellipse">
            <a:avLst/>
          </a:prstGeom>
          <a:solidFill>
            <a:srgbClr val="0567A2"/>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eaLnBrk="1" hangingPunct="1">
              <a:buFont typeface="Arial" pitchFamily="34" charset="0"/>
              <a:buNone/>
            </a:pPr>
            <a:endParaRPr lang="zh-CN" altLang="en-US" dirty="0">
              <a:solidFill>
                <a:schemeClr val="bg1"/>
              </a:solidFill>
              <a:latin typeface="Arial" charset="0"/>
              <a:ea typeface="宋体" pitchFamily="2" charset="-122"/>
            </a:endParaRPr>
          </a:p>
        </p:txBody>
      </p:sp>
      <p:sp>
        <p:nvSpPr>
          <p:cNvPr id="7" name="TextBox 6"/>
          <p:cNvSpPr txBox="1"/>
          <p:nvPr/>
        </p:nvSpPr>
        <p:spPr>
          <a:xfrm>
            <a:off x="936663" y="2468116"/>
            <a:ext cx="348172" cy="369332"/>
          </a:xfrm>
          <a:prstGeom prst="rect">
            <a:avLst/>
          </a:prstGeom>
          <a:noFill/>
        </p:spPr>
        <p:txBody>
          <a:bodyPr wrap="none" rtlCol="0">
            <a:spAutoFit/>
          </a:bodyPr>
          <a:lstStyle/>
          <a:p>
            <a:r>
              <a:rPr lang="en-US" altLang="zh-CN"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1</a:t>
            </a:r>
            <a:endParaRPr lang="zh-CN" altLang="en-US" b="1" dirty="0">
              <a:solidFill>
                <a:schemeClr val="bg1"/>
              </a:solidFill>
              <a:latin typeface="Verdana" panose="020B0604030504040204" pitchFamily="34" charset="0"/>
              <a:cs typeface="Verdana" panose="020B0604030504040204" pitchFamily="34" charset="0"/>
            </a:endParaRPr>
          </a:p>
        </p:txBody>
      </p:sp>
      <p:cxnSp>
        <p:nvCxnSpPr>
          <p:cNvPr id="8" name="直接连接符 7"/>
          <p:cNvCxnSpPr/>
          <p:nvPr/>
        </p:nvCxnSpPr>
        <p:spPr>
          <a:xfrm>
            <a:off x="1108494" y="2808142"/>
            <a:ext cx="6991898" cy="0"/>
          </a:xfrm>
          <a:prstGeom prst="line">
            <a:avLst/>
          </a:prstGeom>
          <a:ln w="19050">
            <a:solidFill>
              <a:srgbClr val="0567A2"/>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323578" y="2477302"/>
            <a:ext cx="1151277" cy="345094"/>
          </a:xfrm>
          <a:prstGeom prst="rect">
            <a:avLst/>
          </a:prstGeom>
        </p:spPr>
        <p:txBody>
          <a:bodyPr wrap="square">
            <a:spAutoFit/>
          </a:bodyPr>
          <a:lstStyle/>
          <a:p>
            <a:pPr>
              <a:lnSpc>
                <a:spcPct val="130000"/>
              </a:lnSpc>
              <a:spcAft>
                <a:spcPts val="300"/>
              </a:spcAft>
            </a:pPr>
            <a:r>
              <a:rPr lang="zh-CN" altLang="en-US" sz="1400" b="1">
                <a:solidFill>
                  <a:srgbClr val="0567A2"/>
                </a:solidFill>
                <a:latin typeface="微软雅黑" pitchFamily="34" charset="-122"/>
                <a:ea typeface="微软雅黑" pitchFamily="34" charset="-122"/>
              </a:rPr>
              <a:t>页面</a:t>
            </a:r>
            <a:r>
              <a:rPr lang="zh-CN" altLang="en-US" sz="1400" b="1" smtClean="0">
                <a:solidFill>
                  <a:srgbClr val="0567A2"/>
                </a:solidFill>
                <a:latin typeface="微软雅黑" pitchFamily="34" charset="-122"/>
                <a:ea typeface="微软雅黑" pitchFamily="34" charset="-122"/>
              </a:rPr>
              <a:t>展示：</a:t>
            </a:r>
            <a:endParaRPr lang="en-US" altLang="zh-CN" sz="1200" dirty="0">
              <a:solidFill>
                <a:srgbClr val="0567A2"/>
              </a:solidFill>
              <a:latin typeface="微软雅黑" pitchFamily="34" charset="-122"/>
              <a:ea typeface="微软雅黑" pitchFamily="34" charset="-122"/>
            </a:endParaRPr>
          </a:p>
        </p:txBody>
      </p:sp>
      <p:sp>
        <p:nvSpPr>
          <p:cNvPr id="20" name="矩形 19"/>
          <p:cNvSpPr/>
          <p:nvPr/>
        </p:nvSpPr>
        <p:spPr>
          <a:xfrm>
            <a:off x="2483768" y="2204864"/>
            <a:ext cx="5760640" cy="549061"/>
          </a:xfrm>
          <a:prstGeom prst="rect">
            <a:avLst/>
          </a:prstGeom>
        </p:spPr>
        <p:txBody>
          <a:bodyPr wrap="square">
            <a:spAutoFit/>
          </a:bodyPr>
          <a:lstStyle/>
          <a:p>
            <a:pPr marL="228600" indent="-228600">
              <a:lnSpc>
                <a:spcPct val="130000"/>
              </a:lnSpc>
              <a:spcAft>
                <a:spcPts val="300"/>
              </a:spcAft>
              <a:buFont typeface="+mj-ea"/>
              <a:buAutoNum type="circleNumDbPlain"/>
            </a:pPr>
            <a:r>
              <a:rPr lang="en-US" altLang="zh-CN" sz="1200" smtClean="0">
                <a:solidFill>
                  <a:schemeClr val="tx1">
                    <a:lumMod val="65000"/>
                    <a:lumOff val="35000"/>
                  </a:schemeClr>
                </a:solidFill>
                <a:latin typeface="微软雅黑" pitchFamily="34" charset="-122"/>
                <a:ea typeface="微软雅黑" pitchFamily="34" charset="-122"/>
              </a:rPr>
              <a:t>CSS3</a:t>
            </a:r>
            <a:r>
              <a:rPr lang="zh-CN" altLang="zh-CN" sz="1200">
                <a:solidFill>
                  <a:schemeClr val="tx1">
                    <a:lumMod val="65000"/>
                    <a:lumOff val="35000"/>
                  </a:schemeClr>
                </a:solidFill>
                <a:latin typeface="微软雅黑" pitchFamily="34" charset="-122"/>
                <a:ea typeface="微软雅黑" pitchFamily="34" charset="-122"/>
              </a:rPr>
              <a:t>的出现使网页中的动画效果不在只依赖与</a:t>
            </a:r>
            <a:r>
              <a:rPr lang="en-US" altLang="zh-CN" sz="1200">
                <a:solidFill>
                  <a:schemeClr val="tx1">
                    <a:lumMod val="65000"/>
                    <a:lumOff val="35000"/>
                  </a:schemeClr>
                </a:solidFill>
                <a:latin typeface="微软雅黑" pitchFamily="34" charset="-122"/>
                <a:ea typeface="微软雅黑" pitchFamily="34" charset="-122"/>
              </a:rPr>
              <a:t>flash</a:t>
            </a:r>
            <a:r>
              <a:rPr lang="zh-CN" altLang="zh-CN" sz="1200">
                <a:solidFill>
                  <a:schemeClr val="tx1">
                    <a:lumMod val="65000"/>
                    <a:lumOff val="35000"/>
                  </a:schemeClr>
                </a:solidFill>
                <a:latin typeface="微软雅黑" pitchFamily="34" charset="-122"/>
                <a:ea typeface="微软雅黑" pitchFamily="34" charset="-122"/>
              </a:rPr>
              <a:t>和</a:t>
            </a:r>
            <a:r>
              <a:rPr lang="en-US" altLang="zh-CN" sz="1200">
                <a:solidFill>
                  <a:schemeClr val="tx1">
                    <a:lumMod val="65000"/>
                    <a:lumOff val="35000"/>
                  </a:schemeClr>
                </a:solidFill>
                <a:latin typeface="微软雅黑" pitchFamily="34" charset="-122"/>
                <a:ea typeface="微软雅黑" pitchFamily="34" charset="-122"/>
              </a:rPr>
              <a:t>JavaScript</a:t>
            </a:r>
            <a:r>
              <a:rPr lang="zh-CN" altLang="zh-CN" sz="1200">
                <a:solidFill>
                  <a:schemeClr val="tx1">
                    <a:lumMod val="65000"/>
                    <a:lumOff val="35000"/>
                  </a:schemeClr>
                </a:solidFill>
                <a:latin typeface="微软雅黑" pitchFamily="34" charset="-122"/>
                <a:ea typeface="微软雅黑" pitchFamily="34" charset="-122"/>
              </a:rPr>
              <a:t>，本项目是一个有趣的动画效果，名称叫做摇晃的</a:t>
            </a:r>
            <a:r>
              <a:rPr lang="zh-CN" altLang="zh-CN" sz="1200" smtClean="0">
                <a:solidFill>
                  <a:schemeClr val="tx1">
                    <a:lumMod val="65000"/>
                    <a:lumOff val="35000"/>
                  </a:schemeClr>
                </a:solidFill>
                <a:latin typeface="微软雅黑" pitchFamily="34" charset="-122"/>
                <a:ea typeface="微软雅黑" pitchFamily="34" charset="-122"/>
              </a:rPr>
              <a:t>桃子</a:t>
            </a:r>
            <a:r>
              <a:rPr lang="zh-CN" altLang="en-US" sz="1200" smtClean="0">
                <a:solidFill>
                  <a:schemeClr val="tx1">
                    <a:lumMod val="65000"/>
                    <a:lumOff val="35000"/>
                  </a:schemeClr>
                </a:solidFill>
                <a:latin typeface="微软雅黑" pitchFamily="34" charset="-122"/>
                <a:ea typeface="微软雅黑" pitchFamily="34" charset="-122"/>
              </a:rPr>
              <a:t>。</a:t>
            </a:r>
            <a:endParaRPr lang="en-US" altLang="zh-CN" sz="1200" dirty="0">
              <a:solidFill>
                <a:schemeClr val="tx1">
                  <a:lumMod val="65000"/>
                  <a:lumOff val="35000"/>
                </a:schemeClr>
              </a:solidFill>
              <a:latin typeface="微软雅黑" pitchFamily="34" charset="-122"/>
              <a:ea typeface="微软雅黑" pitchFamily="34" charset="-122"/>
            </a:endParaRPr>
          </a:p>
        </p:txBody>
      </p:sp>
      <p:sp>
        <p:nvSpPr>
          <p:cNvPr id="5" name="矩形 4"/>
          <p:cNvSpPr/>
          <p:nvPr/>
        </p:nvSpPr>
        <p:spPr>
          <a:xfrm>
            <a:off x="560388" y="1096249"/>
            <a:ext cx="2077813" cy="583108"/>
          </a:xfrm>
          <a:prstGeom prst="rect">
            <a:avLst/>
          </a:prstGeom>
        </p:spPr>
        <p:txBody>
          <a:bodyPr wrap="none">
            <a:spAutoFit/>
          </a:bodyPr>
          <a:lstStyle/>
          <a:p>
            <a:pPr marL="342900" indent="-342900">
              <a:lnSpc>
                <a:spcPct val="150000"/>
              </a:lnSpc>
              <a:spcBef>
                <a:spcPct val="20000"/>
              </a:spcBef>
              <a:buFontTx/>
              <a:buChar char="•"/>
              <a:defRPr/>
            </a:pPr>
            <a:r>
              <a:rPr lang="zh-CN" altLang="en-US" sz="2400" b="1" smtClean="0">
                <a:solidFill>
                  <a:srgbClr val="0567A2"/>
                </a:solidFill>
              </a:rPr>
              <a:t>摇晃的桃子</a:t>
            </a:r>
            <a:endParaRPr lang="en-US" altLang="zh-CN" sz="2400" b="1" dirty="0">
              <a:solidFill>
                <a:srgbClr val="0567A2"/>
              </a:solidFill>
            </a:endParaRPr>
          </a:p>
        </p:txBody>
      </p:sp>
      <p:sp>
        <p:nvSpPr>
          <p:cNvPr id="31" name="椭圆 30"/>
          <p:cNvSpPr/>
          <p:nvPr/>
        </p:nvSpPr>
        <p:spPr bwMode="auto">
          <a:xfrm rot="574600">
            <a:off x="855215" y="5829728"/>
            <a:ext cx="362543" cy="362530"/>
          </a:xfrm>
          <a:prstGeom prst="ellipse">
            <a:avLst/>
          </a:prstGeom>
          <a:solidFill>
            <a:srgbClr val="0567A2"/>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eaLnBrk="1" hangingPunct="1">
              <a:buFont typeface="Arial" pitchFamily="34" charset="0"/>
              <a:buNone/>
            </a:pPr>
            <a:endParaRPr lang="zh-CN" altLang="en-US" dirty="0">
              <a:solidFill>
                <a:schemeClr val="bg1"/>
              </a:solidFill>
              <a:latin typeface="Arial" charset="0"/>
              <a:ea typeface="宋体" pitchFamily="2" charset="-122"/>
            </a:endParaRPr>
          </a:p>
        </p:txBody>
      </p:sp>
      <p:sp>
        <p:nvSpPr>
          <p:cNvPr id="32" name="TextBox 31"/>
          <p:cNvSpPr txBox="1"/>
          <p:nvPr/>
        </p:nvSpPr>
        <p:spPr>
          <a:xfrm>
            <a:off x="864655" y="5835070"/>
            <a:ext cx="348172" cy="369332"/>
          </a:xfrm>
          <a:prstGeom prst="rect">
            <a:avLst/>
          </a:prstGeom>
          <a:noFill/>
        </p:spPr>
        <p:txBody>
          <a:bodyPr wrap="none" rtlCol="0">
            <a:spAutoFit/>
          </a:bodyPr>
          <a:lstStyle/>
          <a:p>
            <a:r>
              <a:rPr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2</a:t>
            </a:r>
            <a:endParaRPr lang="zh-CN" altLang="en-US" b="1" dirty="0">
              <a:solidFill>
                <a:schemeClr val="bg1"/>
              </a:solidFill>
              <a:latin typeface="Verdana" panose="020B0604030504040204" pitchFamily="34" charset="0"/>
              <a:cs typeface="Verdana" panose="020B0604030504040204" pitchFamily="34" charset="0"/>
            </a:endParaRPr>
          </a:p>
        </p:txBody>
      </p:sp>
      <p:cxnSp>
        <p:nvCxnSpPr>
          <p:cNvPr id="33" name="直接连接符 32"/>
          <p:cNvCxnSpPr/>
          <p:nvPr/>
        </p:nvCxnSpPr>
        <p:spPr>
          <a:xfrm>
            <a:off x="1036486" y="6175096"/>
            <a:ext cx="7207922" cy="0"/>
          </a:xfrm>
          <a:prstGeom prst="line">
            <a:avLst/>
          </a:prstGeom>
          <a:ln w="19050">
            <a:solidFill>
              <a:srgbClr val="0567A2"/>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251570" y="5844256"/>
            <a:ext cx="1151277" cy="345094"/>
          </a:xfrm>
          <a:prstGeom prst="rect">
            <a:avLst/>
          </a:prstGeom>
        </p:spPr>
        <p:txBody>
          <a:bodyPr wrap="square">
            <a:spAutoFit/>
          </a:bodyPr>
          <a:lstStyle/>
          <a:p>
            <a:pPr>
              <a:lnSpc>
                <a:spcPct val="130000"/>
              </a:lnSpc>
              <a:spcAft>
                <a:spcPts val="300"/>
              </a:spcAft>
            </a:pPr>
            <a:r>
              <a:rPr lang="zh-CN" altLang="en-US" sz="1400" b="1" smtClean="0">
                <a:solidFill>
                  <a:srgbClr val="0567A2"/>
                </a:solidFill>
                <a:latin typeface="微软雅黑" pitchFamily="34" charset="-122"/>
                <a:ea typeface="微软雅黑" pitchFamily="34" charset="-122"/>
              </a:rPr>
              <a:t>技术要点：</a:t>
            </a:r>
            <a:endParaRPr lang="en-US" altLang="zh-CN" sz="1200" dirty="0">
              <a:solidFill>
                <a:srgbClr val="0567A2"/>
              </a:solidFill>
              <a:latin typeface="微软雅黑" pitchFamily="34" charset="-122"/>
              <a:ea typeface="微软雅黑" pitchFamily="34" charset="-122"/>
            </a:endParaRPr>
          </a:p>
        </p:txBody>
      </p:sp>
      <p:sp>
        <p:nvSpPr>
          <p:cNvPr id="35" name="矩形 34"/>
          <p:cNvSpPr/>
          <p:nvPr/>
        </p:nvSpPr>
        <p:spPr>
          <a:xfrm>
            <a:off x="2627784" y="5443249"/>
            <a:ext cx="2670924" cy="610936"/>
          </a:xfrm>
          <a:prstGeom prst="rect">
            <a:avLst/>
          </a:prstGeom>
        </p:spPr>
        <p:txBody>
          <a:bodyPr wrap="none">
            <a:spAutoFit/>
          </a:bodyPr>
          <a:lstStyle/>
          <a:p>
            <a:pPr marL="228600" indent="-228600">
              <a:lnSpc>
                <a:spcPct val="130000"/>
              </a:lnSpc>
              <a:spcAft>
                <a:spcPts val="300"/>
              </a:spcAft>
              <a:buFont typeface="+mj-ea"/>
              <a:buAutoNum type="circleNumDbPlain"/>
            </a:pPr>
            <a:r>
              <a:rPr lang="en-US" altLang="zh-CN" sz="1200" smtClean="0">
                <a:solidFill>
                  <a:schemeClr val="tx1">
                    <a:lumMod val="65000"/>
                    <a:lumOff val="35000"/>
                  </a:schemeClr>
                </a:solidFill>
                <a:latin typeface="微软雅黑" pitchFamily="34" charset="-122"/>
                <a:ea typeface="微软雅黑" pitchFamily="34" charset="-122"/>
              </a:rPr>
              <a:t>CSS3 </a:t>
            </a:r>
            <a:r>
              <a:rPr lang="zh-CN" altLang="zh-CN" sz="1200">
                <a:solidFill>
                  <a:schemeClr val="tx1">
                    <a:lumMod val="65000"/>
                    <a:lumOff val="35000"/>
                  </a:schemeClr>
                </a:solidFill>
                <a:latin typeface="微软雅黑" pitchFamily="34" charset="-122"/>
                <a:ea typeface="微软雅黑" pitchFamily="34" charset="-122"/>
              </a:rPr>
              <a:t>动画（</a:t>
            </a:r>
            <a:r>
              <a:rPr lang="en-US" altLang="zh-CN" sz="1200">
                <a:solidFill>
                  <a:schemeClr val="tx1">
                    <a:lumMod val="65000"/>
                    <a:lumOff val="35000"/>
                  </a:schemeClr>
                </a:solidFill>
                <a:latin typeface="微软雅黑" pitchFamily="34" charset="-122"/>
                <a:ea typeface="微软雅黑" pitchFamily="34" charset="-122"/>
              </a:rPr>
              <a:t>CSS3 animations</a:t>
            </a:r>
            <a:r>
              <a:rPr lang="zh-CN" altLang="zh-CN" sz="1200">
                <a:solidFill>
                  <a:schemeClr val="tx1">
                    <a:lumMod val="65000"/>
                    <a:lumOff val="35000"/>
                  </a:schemeClr>
                </a:solidFill>
                <a:latin typeface="微软雅黑" pitchFamily="34" charset="-122"/>
                <a:ea typeface="微软雅黑" pitchFamily="34" charset="-122"/>
              </a:rPr>
              <a:t>）</a:t>
            </a:r>
          </a:p>
          <a:p>
            <a:pPr marL="228600" indent="-228600">
              <a:lnSpc>
                <a:spcPct val="130000"/>
              </a:lnSpc>
              <a:spcAft>
                <a:spcPts val="300"/>
              </a:spcAft>
              <a:buFont typeface="+mj-ea"/>
              <a:buAutoNum type="circleNumDbPlain"/>
            </a:pPr>
            <a:r>
              <a:rPr lang="en-US" altLang="zh-CN" sz="1200">
                <a:solidFill>
                  <a:schemeClr val="tx1">
                    <a:lumMod val="65000"/>
                    <a:lumOff val="35000"/>
                  </a:schemeClr>
                </a:solidFill>
                <a:latin typeface="微软雅黑" pitchFamily="34" charset="-122"/>
                <a:ea typeface="微软雅黑" pitchFamily="34" charset="-122"/>
              </a:rPr>
              <a:t>CSS</a:t>
            </a:r>
            <a:r>
              <a:rPr lang="zh-CN" altLang="zh-CN" sz="1200">
                <a:solidFill>
                  <a:schemeClr val="tx1">
                    <a:lumMod val="65000"/>
                    <a:lumOff val="35000"/>
                  </a:schemeClr>
                </a:solidFill>
                <a:latin typeface="微软雅黑" pitchFamily="34" charset="-122"/>
                <a:ea typeface="微软雅黑" pitchFamily="34" charset="-122"/>
              </a:rPr>
              <a:t>精灵技术（</a:t>
            </a:r>
            <a:r>
              <a:rPr lang="en-US" altLang="zh-CN" sz="1200">
                <a:solidFill>
                  <a:schemeClr val="tx1">
                    <a:lumMod val="65000"/>
                    <a:lumOff val="35000"/>
                  </a:schemeClr>
                </a:solidFill>
                <a:latin typeface="微软雅黑" pitchFamily="34" charset="-122"/>
                <a:ea typeface="微软雅黑" pitchFamily="34" charset="-122"/>
              </a:rPr>
              <a:t>CSS Sprites</a:t>
            </a:r>
            <a:r>
              <a:rPr lang="zh-CN" altLang="zh-CN" sz="1200" smtClean="0">
                <a:solidFill>
                  <a:schemeClr val="tx1">
                    <a:lumMod val="65000"/>
                    <a:lumOff val="35000"/>
                  </a:schemeClr>
                </a:solidFill>
                <a:latin typeface="微软雅黑" pitchFamily="34" charset="-122"/>
                <a:ea typeface="微软雅黑" pitchFamily="34" charset="-122"/>
              </a:rPr>
              <a:t>）</a:t>
            </a:r>
            <a:endParaRPr lang="zh-CN" altLang="zh-CN" sz="1200">
              <a:solidFill>
                <a:schemeClr val="tx1">
                  <a:lumMod val="65000"/>
                  <a:lumOff val="35000"/>
                </a:schemeClr>
              </a:solidFill>
              <a:latin typeface="微软雅黑" pitchFamily="34" charset="-122"/>
              <a:ea typeface="微软雅黑" pitchFamily="34" charset="-122"/>
            </a:endParaRPr>
          </a:p>
        </p:txBody>
      </p:sp>
      <p:pic>
        <p:nvPicPr>
          <p:cNvPr id="16" name="图片 15"/>
          <p:cNvPicPr/>
          <p:nvPr/>
        </p:nvPicPr>
        <p:blipFill>
          <a:blip r:embed="rId2"/>
          <a:stretch>
            <a:fillRect/>
          </a:stretch>
        </p:blipFill>
        <p:spPr>
          <a:xfrm>
            <a:off x="2627784" y="3113762"/>
            <a:ext cx="3714750" cy="2043430"/>
          </a:xfrm>
          <a:prstGeom prst="rect">
            <a:avLst/>
          </a:prstGeom>
        </p:spPr>
      </p:pic>
      <p:sp>
        <p:nvSpPr>
          <p:cNvPr id="17" name="标题 1"/>
          <p:cNvSpPr>
            <a:spLocks noChangeArrowheads="1"/>
          </p:cNvSpPr>
          <p:nvPr/>
        </p:nvSpPr>
        <p:spPr bwMode="auto">
          <a:xfrm>
            <a:off x="1599294" y="199119"/>
            <a:ext cx="7581218"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项目</a:t>
            </a:r>
            <a:r>
              <a:rPr lang="en-US" altLang="zh-CN" sz="3600" b="1" smtClean="0">
                <a:solidFill>
                  <a:srgbClr val="0567A2"/>
                </a:solidFill>
                <a:latin typeface="微软雅黑" pitchFamily="34" charset="-122"/>
                <a:ea typeface="微软雅黑" pitchFamily="34" charset="-122"/>
                <a:sym typeface="宋体" charset="-122"/>
              </a:rPr>
              <a:t>3-3-</a:t>
            </a:r>
            <a:r>
              <a:rPr lang="zh-CN" altLang="en-US" sz="3600" b="1" smtClean="0">
                <a:solidFill>
                  <a:srgbClr val="0567A2"/>
                </a:solidFill>
                <a:latin typeface="微软雅黑" pitchFamily="34" charset="-122"/>
                <a:ea typeface="微软雅黑" pitchFamily="34" charset="-122"/>
                <a:sym typeface="宋体" charset="-122"/>
              </a:rPr>
              <a:t>项目描述</a:t>
            </a:r>
            <a:endParaRPr lang="zh-CN" altLang="en-US" sz="3600" b="1">
              <a:solidFill>
                <a:srgbClr val="0567A2"/>
              </a:solidFill>
              <a:latin typeface="微软雅黑" pitchFamily="34" charset="-122"/>
              <a:ea typeface="微软雅黑" pitchFamily="34" charset="-122"/>
              <a:sym typeface="宋体" charset="-122"/>
            </a:endParaRPr>
          </a:p>
        </p:txBody>
      </p:sp>
    </p:spTree>
    <p:extLst>
      <p:ext uri="{BB962C8B-B14F-4D97-AF65-F5344CB8AC3E}">
        <p14:creationId xmlns:p14="http://schemas.microsoft.com/office/powerpoint/2010/main" val="273299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500"/>
                                        <p:tgtEl>
                                          <p:spTgt spid="34"/>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left)">
                                      <p:cBhvr>
                                        <p:cTn id="40" dur="500"/>
                                        <p:tgtEl>
                                          <p:spTgt spid="35"/>
                                        </p:tgtEl>
                                      </p:cBhvr>
                                    </p:animEffect>
                                  </p:childTnLst>
                                </p:cTn>
                              </p:par>
                              <p:par>
                                <p:cTn id="41" presetID="22" presetClass="entr" presetSubtype="8"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left)">
                                      <p:cBhvr>
                                        <p:cTn id="4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5" grpId="0"/>
      <p:bldP spid="20" grpId="0"/>
      <p:bldP spid="31" grpId="0" animBg="1"/>
      <p:bldP spid="32" grpId="0"/>
      <p:bldP spid="34"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2"/>
          <p:cNvGrpSpPr>
            <a:grpSpLocks/>
          </p:cNvGrpSpPr>
          <p:nvPr/>
        </p:nvGrpSpPr>
        <p:grpSpPr bwMode="auto">
          <a:xfrm>
            <a:off x="3692525" y="2878138"/>
            <a:ext cx="1203325" cy="1201737"/>
            <a:chOff x="3692088" y="2878838"/>
            <a:chExt cx="1203191" cy="1201737"/>
          </a:xfrm>
        </p:grpSpPr>
        <p:sp>
          <p:nvSpPr>
            <p:cNvPr id="36" name="弧形 35"/>
            <p:cNvSpPr/>
            <p:nvPr/>
          </p:nvSpPr>
          <p:spPr bwMode="auto">
            <a:xfrm rot="5400000">
              <a:off x="3692815" y="2878111"/>
              <a:ext cx="1201737" cy="1203191"/>
            </a:xfrm>
            <a:prstGeom prst="arc">
              <a:avLst>
                <a:gd name="adj1" fmla="val 5382197"/>
                <a:gd name="adj2" fmla="val 0"/>
              </a:avLst>
            </a:prstGeom>
            <a:noFill/>
            <a:ln w="57150" cap="flat" cmpd="sng" algn="ctr">
              <a:solidFill>
                <a:srgbClr val="D5F4FF"/>
              </a:solidFill>
              <a:prstDash val="solid"/>
              <a:round/>
              <a:headEnd type="oval" w="sm" len="sm"/>
              <a:tailEnd type="oval"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Font typeface="Arial" pitchFamily="34" charset="0"/>
                <a:buNone/>
                <a:defRPr/>
              </a:pPr>
              <a:endParaRPr lang="zh-CN" altLang="en-US">
                <a:solidFill>
                  <a:prstClr val="black"/>
                </a:solidFill>
              </a:endParaRPr>
            </a:p>
          </p:txBody>
        </p:sp>
        <p:sp>
          <p:nvSpPr>
            <p:cNvPr id="37" name="弧形 36"/>
            <p:cNvSpPr/>
            <p:nvPr/>
          </p:nvSpPr>
          <p:spPr bwMode="auto">
            <a:xfrm>
              <a:off x="3795265" y="2996313"/>
              <a:ext cx="990490" cy="992187"/>
            </a:xfrm>
            <a:prstGeom prst="arc">
              <a:avLst>
                <a:gd name="adj1" fmla="val 10763236"/>
                <a:gd name="adj2" fmla="val 0"/>
              </a:avLst>
            </a:prstGeom>
            <a:noFill/>
            <a:ln w="57150" cap="flat" cmpd="sng" algn="ctr">
              <a:solidFill>
                <a:srgbClr val="D5F4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Font typeface="Arial" pitchFamily="34" charset="0"/>
                <a:buNone/>
                <a:defRPr/>
              </a:pPr>
              <a:endParaRPr lang="zh-CN" altLang="en-US">
                <a:solidFill>
                  <a:prstClr val="black"/>
                </a:solidFill>
              </a:endParaRPr>
            </a:p>
          </p:txBody>
        </p:sp>
        <p:sp>
          <p:nvSpPr>
            <p:cNvPr id="38" name="弧形 37"/>
            <p:cNvSpPr/>
            <p:nvPr/>
          </p:nvSpPr>
          <p:spPr bwMode="auto">
            <a:xfrm rot="16200000">
              <a:off x="3891251" y="3136849"/>
              <a:ext cx="822325" cy="753978"/>
            </a:xfrm>
            <a:prstGeom prst="arc">
              <a:avLst>
                <a:gd name="adj1" fmla="val 16251812"/>
                <a:gd name="adj2" fmla="val 0"/>
              </a:avLst>
            </a:prstGeom>
            <a:noFill/>
            <a:ln w="57150" cap="flat" cmpd="sng" algn="ctr">
              <a:solidFill>
                <a:srgbClr val="D5F4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Font typeface="Arial" pitchFamily="34" charset="0"/>
                <a:buNone/>
                <a:defRPr/>
              </a:pPr>
              <a:endParaRPr lang="zh-CN" altLang="en-US">
                <a:solidFill>
                  <a:prstClr val="black"/>
                </a:solidFill>
              </a:endParaRPr>
            </a:p>
          </p:txBody>
        </p:sp>
      </p:grpSp>
      <p:grpSp>
        <p:nvGrpSpPr>
          <p:cNvPr id="39" name="组合 38"/>
          <p:cNvGrpSpPr/>
          <p:nvPr/>
        </p:nvGrpSpPr>
        <p:grpSpPr>
          <a:xfrm>
            <a:off x="4128795" y="5021022"/>
            <a:ext cx="3657300" cy="991897"/>
            <a:chOff x="4067946" y="5029391"/>
            <a:chExt cx="3657300" cy="991897"/>
          </a:xfrm>
        </p:grpSpPr>
        <p:grpSp>
          <p:nvGrpSpPr>
            <p:cNvPr id="40" name="组合 39"/>
            <p:cNvGrpSpPr>
              <a:grpSpLocks/>
            </p:cNvGrpSpPr>
            <p:nvPr/>
          </p:nvGrpSpPr>
          <p:grpSpPr bwMode="auto">
            <a:xfrm>
              <a:off x="4067946" y="5029391"/>
              <a:ext cx="3456384" cy="847887"/>
              <a:chOff x="3944678" y="5163538"/>
              <a:chExt cx="2276511" cy="711302"/>
            </a:xfrm>
          </p:grpSpPr>
          <p:grpSp>
            <p:nvGrpSpPr>
              <p:cNvPr id="43" name="组合 38"/>
              <p:cNvGrpSpPr>
                <a:grpSpLocks/>
              </p:cNvGrpSpPr>
              <p:nvPr/>
            </p:nvGrpSpPr>
            <p:grpSpPr bwMode="auto">
              <a:xfrm rot="16200000" flipV="1">
                <a:off x="4652295" y="4455921"/>
                <a:ext cx="711302" cy="2126536"/>
                <a:chOff x="1747522" y="2275910"/>
                <a:chExt cx="1009672" cy="973687"/>
              </a:xfrm>
            </p:grpSpPr>
            <p:cxnSp>
              <p:nvCxnSpPr>
                <p:cNvPr id="45" name="直接连接符 39"/>
                <p:cNvCxnSpPr>
                  <a:cxnSpLocks noChangeShapeType="1"/>
                </p:cNvCxnSpPr>
                <p:nvPr/>
              </p:nvCxnSpPr>
              <p:spPr bwMode="auto">
                <a:xfrm rot="16200000" flipH="1" flipV="1">
                  <a:off x="1316651" y="2706781"/>
                  <a:ext cx="861744" cy="1"/>
                </a:xfrm>
                <a:prstGeom prst="line">
                  <a:avLst/>
                </a:prstGeom>
                <a:noFill/>
                <a:ln w="28575" algn="ctr">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0"/>
                <p:cNvCxnSpPr>
                  <a:cxnSpLocks noChangeShapeType="1"/>
                </p:cNvCxnSpPr>
                <p:nvPr/>
              </p:nvCxnSpPr>
              <p:spPr bwMode="auto">
                <a:xfrm rot="16200000" flipH="1">
                  <a:off x="2194625" y="2687029"/>
                  <a:ext cx="115465" cy="1009672"/>
                </a:xfrm>
                <a:prstGeom prst="line">
                  <a:avLst/>
                </a:prstGeom>
                <a:noFill/>
                <a:ln w="28575" algn="ctr">
                  <a:solidFill>
                    <a:schemeClr val="accent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4" name="矩形 4"/>
              <p:cNvSpPr>
                <a:spLocks noChangeArrowheads="1"/>
              </p:cNvSpPr>
              <p:nvPr/>
            </p:nvSpPr>
            <p:spPr bwMode="auto">
              <a:xfrm>
                <a:off x="4157167" y="5272213"/>
                <a:ext cx="2064022" cy="542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b="1" smtClean="0">
                    <a:solidFill>
                      <a:srgbClr val="0567A2"/>
                    </a:solidFill>
                    <a:latin typeface="微软雅黑" pitchFamily="34" charset="-122"/>
                    <a:ea typeface="微软雅黑" pitchFamily="34" charset="-122"/>
                  </a:rPr>
                  <a:t>掌握</a:t>
                </a:r>
                <a:r>
                  <a:rPr lang="en-US" altLang="zh-CN" b="1">
                    <a:solidFill>
                      <a:srgbClr val="0567A2"/>
                    </a:solidFill>
                    <a:latin typeface="微软雅黑" pitchFamily="34" charset="-122"/>
                    <a:ea typeface="微软雅黑" pitchFamily="34" charset="-122"/>
                  </a:rPr>
                  <a:t>CSS3</a:t>
                </a:r>
                <a:r>
                  <a:rPr lang="zh-CN" altLang="zh-CN" b="1">
                    <a:solidFill>
                      <a:srgbClr val="0567A2"/>
                    </a:solidFill>
                    <a:latin typeface="微软雅黑" pitchFamily="34" charset="-122"/>
                    <a:ea typeface="微软雅黑" pitchFamily="34" charset="-122"/>
                  </a:rPr>
                  <a:t>精灵技术</a:t>
                </a:r>
                <a:endParaRPr lang="zh-CN" altLang="en-US" b="1">
                  <a:solidFill>
                    <a:srgbClr val="0567A2"/>
                  </a:solidFill>
                  <a:latin typeface="微软雅黑" pitchFamily="34" charset="-122"/>
                  <a:ea typeface="微软雅黑" pitchFamily="34" charset="-122"/>
                </a:endParaRPr>
              </a:p>
              <a:p>
                <a:r>
                  <a:rPr lang="zh-CN" altLang="en-US" b="1">
                    <a:solidFill>
                      <a:srgbClr val="0567A2"/>
                    </a:solidFill>
                    <a:latin typeface="微软雅黑" pitchFamily="34" charset="-122"/>
                    <a:ea typeface="微软雅黑" pitchFamily="34" charset="-122"/>
                  </a:rPr>
                  <a:t>和</a:t>
                </a:r>
                <a:r>
                  <a:rPr lang="zh-CN" altLang="zh-CN" b="1">
                    <a:solidFill>
                      <a:srgbClr val="0567A2"/>
                    </a:solidFill>
                    <a:latin typeface="微软雅黑" pitchFamily="34" charset="-122"/>
                    <a:ea typeface="微软雅黑" pitchFamily="34" charset="-122"/>
                  </a:rPr>
                  <a:t>使用</a:t>
                </a:r>
                <a:r>
                  <a:rPr lang="en-US" altLang="zh-CN" b="1">
                    <a:solidFill>
                      <a:srgbClr val="0567A2"/>
                    </a:solidFill>
                    <a:latin typeface="微软雅黑" pitchFamily="34" charset="-122"/>
                    <a:ea typeface="微软雅黑" pitchFamily="34" charset="-122"/>
                  </a:rPr>
                  <a:t>CSS3</a:t>
                </a:r>
                <a:r>
                  <a:rPr lang="zh-CN" altLang="zh-CN" b="1">
                    <a:solidFill>
                      <a:srgbClr val="0567A2"/>
                    </a:solidFill>
                    <a:latin typeface="微软雅黑" pitchFamily="34" charset="-122"/>
                    <a:ea typeface="微软雅黑" pitchFamily="34" charset="-122"/>
                  </a:rPr>
                  <a:t>实现动画</a:t>
                </a:r>
                <a:r>
                  <a:rPr lang="zh-CN" altLang="zh-CN" b="1" smtClean="0">
                    <a:solidFill>
                      <a:srgbClr val="0567A2"/>
                    </a:solidFill>
                    <a:latin typeface="微软雅黑" pitchFamily="34" charset="-122"/>
                    <a:ea typeface="微软雅黑" pitchFamily="34" charset="-122"/>
                  </a:rPr>
                  <a:t>效果</a:t>
                </a:r>
                <a:endParaRPr lang="zh-CN" altLang="zh-CN" b="1">
                  <a:solidFill>
                    <a:srgbClr val="0567A2"/>
                  </a:solidFill>
                  <a:latin typeface="微软雅黑" pitchFamily="34" charset="-122"/>
                  <a:ea typeface="微软雅黑" pitchFamily="34" charset="-122"/>
                </a:endParaRPr>
              </a:p>
            </p:txBody>
          </p:sp>
        </p:grpSp>
        <p:sp>
          <p:nvSpPr>
            <p:cNvPr id="41" name="椭圆 40"/>
            <p:cNvSpPr/>
            <p:nvPr/>
          </p:nvSpPr>
          <p:spPr bwMode="auto">
            <a:xfrm flipH="1">
              <a:off x="7236296" y="5539845"/>
              <a:ext cx="488950" cy="473074"/>
            </a:xfrm>
            <a:prstGeom prst="ellipse">
              <a:avLst/>
            </a:prstGeom>
            <a:solidFill>
              <a:srgbClr val="0567A2"/>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a:extLst/>
          </p:spPr>
          <p:txBody>
            <a:bodyPr/>
            <a:lstStyle/>
            <a:p>
              <a:pPr fontAlgn="base">
                <a:spcBef>
                  <a:spcPct val="0"/>
                </a:spcBef>
                <a:spcAft>
                  <a:spcPct val="0"/>
                </a:spcAft>
                <a:buFont typeface="Arial" pitchFamily="34" charset="0"/>
                <a:buNone/>
                <a:defRPr/>
              </a:pPr>
              <a:endParaRPr lang="zh-CN" altLang="en-US">
                <a:solidFill>
                  <a:srgbClr val="0567A2"/>
                </a:solidFill>
              </a:endParaRPr>
            </a:p>
          </p:txBody>
        </p:sp>
        <p:sp>
          <p:nvSpPr>
            <p:cNvPr id="42" name="TextBox 41"/>
            <p:cNvSpPr txBox="1"/>
            <p:nvPr/>
          </p:nvSpPr>
          <p:spPr bwMode="auto">
            <a:xfrm flipH="1">
              <a:off x="7308304" y="5500589"/>
              <a:ext cx="320675" cy="520699"/>
            </a:xfrm>
            <a:prstGeom prst="rect">
              <a:avLst/>
            </a:prstGeom>
            <a:noFill/>
            <a:effectLst>
              <a:outerShdw blurRad="12700" dist="12700" dir="2700000" algn="tl" rotWithShape="0">
                <a:prstClr val="black">
                  <a:alpha val="40000"/>
                </a:prstClr>
              </a:outerShdw>
            </a:effectLst>
          </p:spPr>
          <p:txBody>
            <a:bodyPr>
              <a:spAutoFit/>
            </a:bodyPr>
            <a:lstStyle/>
            <a:p>
              <a:pPr eaLnBrk="0" fontAlgn="base" hangingPunct="0">
                <a:spcBef>
                  <a:spcPct val="0"/>
                </a:spcBef>
                <a:spcAft>
                  <a:spcPct val="0"/>
                </a:spcAft>
                <a:defRPr/>
              </a:pPr>
              <a:r>
                <a:rPr lang="en-US" altLang="zh-CN" sz="2800" b="1" dirty="0">
                  <a:solidFill>
                    <a:schemeClr val="bg1"/>
                  </a:solidFill>
                  <a:latin typeface="Times New Roman" panose="02020603050405020304" pitchFamily="18" charset="0"/>
                  <a:cs typeface="Times New Roman" panose="02020603050405020304" pitchFamily="18" charset="0"/>
                </a:rPr>
                <a:t>2</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47" name="矩形 46"/>
          <p:cNvSpPr/>
          <p:nvPr/>
        </p:nvSpPr>
        <p:spPr>
          <a:xfrm>
            <a:off x="3088260" y="3244334"/>
            <a:ext cx="184731" cy="369332"/>
          </a:xfrm>
          <a:prstGeom prst="rect">
            <a:avLst/>
          </a:prstGeom>
        </p:spPr>
        <p:txBody>
          <a:bodyPr wrap="none">
            <a:spAutoFit/>
          </a:bodyPr>
          <a:lstStyle/>
          <a:p>
            <a:endParaRPr lang="zh-CN" altLang="en-US"/>
          </a:p>
        </p:txBody>
      </p:sp>
      <p:grpSp>
        <p:nvGrpSpPr>
          <p:cNvPr id="48" name="组合 47"/>
          <p:cNvGrpSpPr>
            <a:grpSpLocks/>
          </p:cNvGrpSpPr>
          <p:nvPr/>
        </p:nvGrpSpPr>
        <p:grpSpPr bwMode="auto">
          <a:xfrm flipH="1" flipV="1">
            <a:off x="76560" y="2348880"/>
            <a:ext cx="2839256" cy="1048761"/>
            <a:chOff x="5202783" y="4510085"/>
            <a:chExt cx="3696080" cy="1112424"/>
          </a:xfrm>
        </p:grpSpPr>
        <p:grpSp>
          <p:nvGrpSpPr>
            <p:cNvPr id="49" name="组合 38"/>
            <p:cNvGrpSpPr>
              <a:grpSpLocks/>
            </p:cNvGrpSpPr>
            <p:nvPr/>
          </p:nvGrpSpPr>
          <p:grpSpPr bwMode="auto">
            <a:xfrm rot="10800000">
              <a:off x="5483999" y="4510085"/>
              <a:ext cx="3093371" cy="598844"/>
              <a:chOff x="714025" y="2121789"/>
              <a:chExt cx="3093691" cy="598614"/>
            </a:xfrm>
          </p:grpSpPr>
          <p:cxnSp>
            <p:nvCxnSpPr>
              <p:cNvPr id="54" name="直接连接符 39"/>
              <p:cNvCxnSpPr>
                <a:cxnSpLocks noChangeShapeType="1"/>
              </p:cNvCxnSpPr>
              <p:nvPr/>
            </p:nvCxnSpPr>
            <p:spPr bwMode="auto">
              <a:xfrm rot="10800000" flipH="1" flipV="1">
                <a:off x="714025" y="2121789"/>
                <a:ext cx="321421" cy="598614"/>
              </a:xfrm>
              <a:prstGeom prst="line">
                <a:avLst/>
              </a:prstGeom>
              <a:noFill/>
              <a:ln w="28575" algn="ctr">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40"/>
              <p:cNvCxnSpPr>
                <a:cxnSpLocks noChangeShapeType="1"/>
              </p:cNvCxnSpPr>
              <p:nvPr/>
            </p:nvCxnSpPr>
            <p:spPr bwMode="auto">
              <a:xfrm rot="10800000" flipH="1" flipV="1">
                <a:off x="1035446" y="2705043"/>
                <a:ext cx="2772270" cy="0"/>
              </a:xfrm>
              <a:prstGeom prst="line">
                <a:avLst/>
              </a:prstGeom>
              <a:noFill/>
              <a:ln w="28575" algn="ctr">
                <a:solidFill>
                  <a:schemeClr val="accent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0" name="组合 41"/>
            <p:cNvGrpSpPr>
              <a:grpSpLocks/>
            </p:cNvGrpSpPr>
            <p:nvPr/>
          </p:nvGrpSpPr>
          <p:grpSpPr bwMode="auto">
            <a:xfrm flipH="1">
              <a:off x="8296151" y="5068518"/>
              <a:ext cx="602712" cy="553991"/>
              <a:chOff x="1029354" y="3794868"/>
              <a:chExt cx="604419" cy="553298"/>
            </a:xfrm>
          </p:grpSpPr>
          <p:sp>
            <p:nvSpPr>
              <p:cNvPr id="52" name="椭圆 51"/>
              <p:cNvSpPr/>
              <p:nvPr/>
            </p:nvSpPr>
            <p:spPr bwMode="auto">
              <a:xfrm>
                <a:off x="1029354" y="3835231"/>
                <a:ext cx="604419" cy="474255"/>
              </a:xfrm>
              <a:prstGeom prst="ellipse">
                <a:avLst/>
              </a:prstGeom>
              <a:solidFill>
                <a:srgbClr val="0567A2"/>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a:extLst/>
            </p:spPr>
            <p:txBody>
              <a:bodyPr/>
              <a:lstStyle/>
              <a:p>
                <a:pPr fontAlgn="base">
                  <a:spcBef>
                    <a:spcPct val="0"/>
                  </a:spcBef>
                  <a:spcAft>
                    <a:spcPct val="0"/>
                  </a:spcAft>
                  <a:buFont typeface="Arial" pitchFamily="34" charset="0"/>
                  <a:buNone/>
                  <a:defRPr/>
                </a:pPr>
                <a:endParaRPr lang="zh-CN" altLang="en-US">
                  <a:solidFill>
                    <a:prstClr val="black"/>
                  </a:solidFill>
                </a:endParaRPr>
              </a:p>
            </p:txBody>
          </p:sp>
          <p:sp>
            <p:nvSpPr>
              <p:cNvPr id="53" name="TextBox 52"/>
              <p:cNvSpPr txBox="1"/>
              <p:nvPr/>
            </p:nvSpPr>
            <p:spPr>
              <a:xfrm rot="10800000">
                <a:off x="1100230" y="3794868"/>
                <a:ext cx="334693" cy="553298"/>
              </a:xfrm>
              <a:prstGeom prst="rect">
                <a:avLst/>
              </a:prstGeom>
              <a:noFill/>
              <a:effectLst>
                <a:outerShdw blurRad="12700" dist="12700" dir="2700000" algn="tl" rotWithShape="0">
                  <a:prstClr val="black">
                    <a:alpha val="40000"/>
                  </a:prstClr>
                </a:outerShdw>
              </a:effectLst>
            </p:spPr>
            <p:txBody>
              <a:bodyPr>
                <a:spAutoFit/>
              </a:bodyPr>
              <a:lstStyle/>
              <a:p>
                <a:pPr eaLnBrk="0" fontAlgn="base" hangingPunct="0">
                  <a:spcBef>
                    <a:spcPct val="0"/>
                  </a:spcBef>
                  <a:spcAft>
                    <a:spcPct val="0"/>
                  </a:spcAft>
                  <a:defRPr/>
                </a:pPr>
                <a:r>
                  <a:rPr lang="en-US" altLang="zh-CN" sz="2800" b="1" dirty="0">
                    <a:solidFill>
                      <a:prstClr val="white"/>
                    </a:solidFill>
                    <a:latin typeface="Times New Roman" panose="02020603050405020304" pitchFamily="18" charset="0"/>
                    <a:cs typeface="Times New Roman" panose="02020603050405020304" pitchFamily="18" charset="0"/>
                  </a:rPr>
                  <a:t>1</a:t>
                </a:r>
                <a:endParaRPr lang="zh-CN" altLang="en-US" sz="2800" b="1" dirty="0">
                  <a:solidFill>
                    <a:prstClr val="white"/>
                  </a:solidFill>
                  <a:latin typeface="Times New Roman" panose="02020603050405020304" pitchFamily="18" charset="0"/>
                  <a:cs typeface="Times New Roman" panose="02020603050405020304" pitchFamily="18" charset="0"/>
                </a:endParaRPr>
              </a:p>
            </p:txBody>
          </p:sp>
        </p:grpSp>
        <p:sp>
          <p:nvSpPr>
            <p:cNvPr id="51" name="矩形 51"/>
            <p:cNvSpPr>
              <a:spLocks noChangeArrowheads="1"/>
            </p:cNvSpPr>
            <p:nvPr/>
          </p:nvSpPr>
          <p:spPr bwMode="auto">
            <a:xfrm rot="10800000">
              <a:off x="5202783" y="4585271"/>
              <a:ext cx="3569693" cy="52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marL="457200" indent="-457200" algn="r" fontAlgn="base">
                <a:lnSpc>
                  <a:spcPts val="3600"/>
                </a:lnSpc>
                <a:spcBef>
                  <a:spcPct val="0"/>
                </a:spcBef>
                <a:spcAft>
                  <a:spcPct val="0"/>
                </a:spcAft>
              </a:pPr>
              <a:r>
                <a:rPr lang="en-US" altLang="zh-CN" b="1" smtClean="0">
                  <a:solidFill>
                    <a:srgbClr val="0567A2"/>
                  </a:solidFill>
                  <a:latin typeface="微软雅黑" pitchFamily="34" charset="-122"/>
                  <a:ea typeface="微软雅黑" pitchFamily="34" charset="-122"/>
                </a:rPr>
                <a:t>HTML</a:t>
              </a:r>
              <a:r>
                <a:rPr lang="zh-CN" altLang="zh-CN" b="1">
                  <a:solidFill>
                    <a:srgbClr val="0567A2"/>
                  </a:solidFill>
                  <a:latin typeface="微软雅黑" pitchFamily="34" charset="-122"/>
                  <a:ea typeface="微软雅黑" pitchFamily="34" charset="-122"/>
                </a:rPr>
                <a:t>图像标签的</a:t>
              </a:r>
              <a:r>
                <a:rPr lang="zh-CN" altLang="zh-CN" b="1" smtClean="0">
                  <a:solidFill>
                    <a:srgbClr val="0567A2"/>
                  </a:solidFill>
                  <a:latin typeface="微软雅黑" pitchFamily="34" charset="-122"/>
                  <a:ea typeface="微软雅黑" pitchFamily="34" charset="-122"/>
                </a:rPr>
                <a:t>使用</a:t>
              </a:r>
              <a:endParaRPr lang="zh-CN" altLang="zh-CN" b="1">
                <a:solidFill>
                  <a:srgbClr val="0567A2"/>
                </a:solidFill>
                <a:latin typeface="微软雅黑" pitchFamily="34" charset="-122"/>
                <a:ea typeface="微软雅黑" pitchFamily="34" charset="-122"/>
              </a:endParaRPr>
            </a:p>
          </p:txBody>
        </p:sp>
      </p:grpSp>
      <p:grpSp>
        <p:nvGrpSpPr>
          <p:cNvPr id="56" name="组合 55"/>
          <p:cNvGrpSpPr/>
          <p:nvPr/>
        </p:nvGrpSpPr>
        <p:grpSpPr>
          <a:xfrm>
            <a:off x="5720690" y="2276878"/>
            <a:ext cx="3531829" cy="1440154"/>
            <a:chOff x="5720690" y="2276878"/>
            <a:chExt cx="3531829" cy="1440154"/>
          </a:xfrm>
        </p:grpSpPr>
        <p:grpSp>
          <p:nvGrpSpPr>
            <p:cNvPr id="57" name="组合 56"/>
            <p:cNvGrpSpPr/>
            <p:nvPr/>
          </p:nvGrpSpPr>
          <p:grpSpPr>
            <a:xfrm>
              <a:off x="5720690" y="2276878"/>
              <a:ext cx="3531829" cy="1440154"/>
              <a:chOff x="5720690" y="2276878"/>
              <a:chExt cx="3531829" cy="1440154"/>
            </a:xfrm>
          </p:grpSpPr>
          <p:grpSp>
            <p:nvGrpSpPr>
              <p:cNvPr id="59" name="组合 6"/>
              <p:cNvGrpSpPr>
                <a:grpSpLocks/>
              </p:cNvGrpSpPr>
              <p:nvPr/>
            </p:nvGrpSpPr>
            <p:grpSpPr bwMode="auto">
              <a:xfrm>
                <a:off x="5895975" y="2276878"/>
                <a:ext cx="3356544" cy="1440154"/>
                <a:chOff x="5947984" y="1149294"/>
                <a:chExt cx="3359570" cy="1440197"/>
              </a:xfrm>
            </p:grpSpPr>
            <p:sp>
              <p:nvSpPr>
                <p:cNvPr id="61" name="矩形 5"/>
                <p:cNvSpPr>
                  <a:spLocks noChangeArrowheads="1"/>
                </p:cNvSpPr>
                <p:nvPr/>
              </p:nvSpPr>
              <p:spPr bwMode="auto">
                <a:xfrm flipH="1">
                  <a:off x="5981922" y="2026138"/>
                  <a:ext cx="3325632" cy="458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fontAlgn="base">
                    <a:lnSpc>
                      <a:spcPct val="150000"/>
                    </a:lnSpc>
                    <a:spcBef>
                      <a:spcPct val="0"/>
                    </a:spcBef>
                    <a:spcAft>
                      <a:spcPct val="0"/>
                    </a:spcAft>
                    <a:buFont typeface="Arial" pitchFamily="34" charset="0"/>
                    <a:buNone/>
                    <a:defRPr/>
                  </a:pPr>
                  <a:endParaRPr lang="en-US" altLang="zh-CN" b="1" dirty="0" smtClean="0">
                    <a:solidFill>
                      <a:srgbClr val="00ACE6"/>
                    </a:solidFill>
                    <a:latin typeface="微软雅黑" pitchFamily="34" charset="-122"/>
                    <a:ea typeface="微软雅黑" pitchFamily="34" charset="-122"/>
                    <a:sym typeface="微软雅黑" pitchFamily="34" charset="-122"/>
                  </a:endParaRPr>
                </a:p>
              </p:txBody>
            </p:sp>
            <p:grpSp>
              <p:nvGrpSpPr>
                <p:cNvPr id="62" name="组合 16"/>
                <p:cNvGrpSpPr>
                  <a:grpSpLocks/>
                </p:cNvGrpSpPr>
                <p:nvPr/>
              </p:nvGrpSpPr>
              <p:grpSpPr bwMode="auto">
                <a:xfrm flipH="1">
                  <a:off x="5947984" y="1603614"/>
                  <a:ext cx="2970729" cy="985877"/>
                  <a:chOff x="1052335" y="2178970"/>
                  <a:chExt cx="3106319" cy="986343"/>
                </a:xfrm>
              </p:grpSpPr>
              <p:cxnSp>
                <p:nvCxnSpPr>
                  <p:cNvPr id="66" name="直接连接符 7"/>
                  <p:cNvCxnSpPr>
                    <a:cxnSpLocks noChangeShapeType="1"/>
                  </p:cNvCxnSpPr>
                  <p:nvPr/>
                </p:nvCxnSpPr>
                <p:spPr bwMode="auto">
                  <a:xfrm>
                    <a:off x="1052335" y="2178970"/>
                    <a:ext cx="573122" cy="986343"/>
                  </a:xfrm>
                  <a:prstGeom prst="line">
                    <a:avLst/>
                  </a:prstGeom>
                  <a:noFill/>
                  <a:ln w="28575" algn="ctr">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接连接符 10"/>
                  <p:cNvCxnSpPr>
                    <a:cxnSpLocks noChangeShapeType="1"/>
                  </p:cNvCxnSpPr>
                  <p:nvPr/>
                </p:nvCxnSpPr>
                <p:spPr bwMode="auto">
                  <a:xfrm>
                    <a:off x="1625457" y="3165313"/>
                    <a:ext cx="2533197" cy="0"/>
                  </a:xfrm>
                  <a:prstGeom prst="line">
                    <a:avLst/>
                  </a:prstGeom>
                  <a:noFill/>
                  <a:ln w="28575" algn="ctr">
                    <a:solidFill>
                      <a:schemeClr val="accent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3" name="组合 15"/>
                <p:cNvGrpSpPr>
                  <a:grpSpLocks/>
                </p:cNvGrpSpPr>
                <p:nvPr/>
              </p:nvGrpSpPr>
              <p:grpSpPr bwMode="auto">
                <a:xfrm flipH="1">
                  <a:off x="8674017" y="1149294"/>
                  <a:ext cx="489391" cy="520715"/>
                  <a:chOff x="1481062" y="3391316"/>
                  <a:chExt cx="511727" cy="520961"/>
                </a:xfrm>
              </p:grpSpPr>
              <p:sp>
                <p:nvSpPr>
                  <p:cNvPr id="64" name="椭圆 63"/>
                  <p:cNvSpPr/>
                  <p:nvPr/>
                </p:nvSpPr>
                <p:spPr bwMode="auto">
                  <a:xfrm>
                    <a:off x="1481062" y="3407189"/>
                    <a:ext cx="511727" cy="473312"/>
                  </a:xfrm>
                  <a:prstGeom prst="ellipse">
                    <a:avLst/>
                  </a:prstGeom>
                  <a:solidFill>
                    <a:srgbClr val="0567A2"/>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a:extLst/>
                </p:spPr>
                <p:txBody>
                  <a:bodyPr/>
                  <a:lstStyle/>
                  <a:p>
                    <a:pPr fontAlgn="base">
                      <a:spcBef>
                        <a:spcPct val="0"/>
                      </a:spcBef>
                      <a:spcAft>
                        <a:spcPct val="0"/>
                      </a:spcAft>
                      <a:buFont typeface="Arial" pitchFamily="34" charset="0"/>
                      <a:buNone/>
                      <a:defRPr/>
                    </a:pPr>
                    <a:endParaRPr lang="zh-CN" altLang="en-US">
                      <a:solidFill>
                        <a:srgbClr val="0567A2"/>
                      </a:solidFill>
                    </a:endParaRPr>
                  </a:p>
                </p:txBody>
              </p:sp>
              <p:sp>
                <p:nvSpPr>
                  <p:cNvPr id="65" name="TextBox 64"/>
                  <p:cNvSpPr txBox="1"/>
                  <p:nvPr/>
                </p:nvSpPr>
                <p:spPr>
                  <a:xfrm>
                    <a:off x="1589056" y="3391316"/>
                    <a:ext cx="335613" cy="520961"/>
                  </a:xfrm>
                  <a:prstGeom prst="rect">
                    <a:avLst/>
                  </a:prstGeom>
                  <a:noFill/>
                  <a:effectLst>
                    <a:outerShdw blurRad="12700" dist="12700" dir="2700000" algn="tl" rotWithShape="0">
                      <a:prstClr val="black">
                        <a:alpha val="40000"/>
                      </a:prstClr>
                    </a:outerShdw>
                  </a:effectLst>
                </p:spPr>
                <p:txBody>
                  <a:bodyPr>
                    <a:spAutoFit/>
                  </a:bodyPr>
                  <a:lstStyle/>
                  <a:p>
                    <a:pPr eaLnBrk="0" fontAlgn="base" hangingPunct="0">
                      <a:spcBef>
                        <a:spcPct val="0"/>
                      </a:spcBef>
                      <a:spcAft>
                        <a:spcPct val="0"/>
                      </a:spcAft>
                      <a:defRPr/>
                    </a:pPr>
                    <a:r>
                      <a:rPr lang="en-US" altLang="zh-CN" sz="2800" b="1" dirty="0">
                        <a:solidFill>
                          <a:prstClr val="white"/>
                        </a:solidFill>
                        <a:latin typeface="Times New Roman" panose="02020603050405020304" pitchFamily="18" charset="0"/>
                        <a:cs typeface="Times New Roman" panose="02020603050405020304" pitchFamily="18" charset="0"/>
                      </a:rPr>
                      <a:t>3</a:t>
                    </a:r>
                    <a:endParaRPr lang="zh-CN" altLang="en-US" sz="2800" b="1" dirty="0">
                      <a:solidFill>
                        <a:prstClr val="white"/>
                      </a:solidFill>
                      <a:latin typeface="Times New Roman" panose="02020603050405020304" pitchFamily="18" charset="0"/>
                      <a:cs typeface="Times New Roman" panose="02020603050405020304" pitchFamily="18" charset="0"/>
                    </a:endParaRPr>
                  </a:p>
                </p:txBody>
              </p:sp>
            </p:grpSp>
          </p:grpSp>
          <p:sp>
            <p:nvSpPr>
              <p:cNvPr id="60" name="矩形 51"/>
              <p:cNvSpPr>
                <a:spLocks noChangeArrowheads="1"/>
              </p:cNvSpPr>
              <p:nvPr/>
            </p:nvSpPr>
            <p:spPr bwMode="auto">
              <a:xfrm rot="10800000" flipH="1" flipV="1">
                <a:off x="5720690" y="3064672"/>
                <a:ext cx="2870123" cy="49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marL="457200" indent="-457200" fontAlgn="base">
                  <a:lnSpc>
                    <a:spcPts val="3600"/>
                  </a:lnSpc>
                  <a:spcBef>
                    <a:spcPct val="0"/>
                  </a:spcBef>
                  <a:spcAft>
                    <a:spcPct val="0"/>
                  </a:spcAft>
                </a:pPr>
                <a:endParaRPr lang="en-US" altLang="zh-CN" b="1" smtClean="0">
                  <a:solidFill>
                    <a:srgbClr val="00ACE6"/>
                  </a:solidFill>
                  <a:latin typeface="微软雅黑" pitchFamily="34" charset="-122"/>
                  <a:ea typeface="微软雅黑" pitchFamily="34" charset="-122"/>
                </a:endParaRPr>
              </a:p>
            </p:txBody>
          </p:sp>
        </p:grpSp>
        <p:sp>
          <p:nvSpPr>
            <p:cNvPr id="58" name="矩形 57"/>
            <p:cNvSpPr/>
            <p:nvPr/>
          </p:nvSpPr>
          <p:spPr>
            <a:xfrm>
              <a:off x="5796587" y="2708920"/>
              <a:ext cx="2879869" cy="923330"/>
            </a:xfrm>
            <a:prstGeom prst="rect">
              <a:avLst/>
            </a:prstGeom>
          </p:spPr>
          <p:txBody>
            <a:bodyPr wrap="square">
              <a:spAutoFit/>
            </a:bodyPr>
            <a:lstStyle/>
            <a:p>
              <a:pPr lvl="0"/>
              <a:r>
                <a:rPr lang="zh-CN" altLang="zh-CN" b="1">
                  <a:solidFill>
                    <a:srgbClr val="0567A2"/>
                  </a:solidFill>
                  <a:latin typeface="微软雅黑" pitchFamily="34" charset="-122"/>
                  <a:ea typeface="微软雅黑" pitchFamily="34" charset="-122"/>
                </a:rPr>
                <a:t>掌握</a:t>
              </a:r>
              <a:r>
                <a:rPr lang="en-US" altLang="zh-CN" b="1">
                  <a:solidFill>
                    <a:srgbClr val="0567A2"/>
                  </a:solidFill>
                  <a:latin typeface="微软雅黑" pitchFamily="34" charset="-122"/>
                  <a:ea typeface="微软雅黑" pitchFamily="34" charset="-122"/>
                </a:rPr>
                <a:t>CSS3</a:t>
              </a:r>
              <a:r>
                <a:rPr lang="zh-CN" altLang="zh-CN" b="1">
                  <a:solidFill>
                    <a:srgbClr val="0567A2"/>
                  </a:solidFill>
                  <a:latin typeface="微软雅黑" pitchFamily="34" charset="-122"/>
                  <a:ea typeface="微软雅黑" pitchFamily="34" charset="-122"/>
                </a:rPr>
                <a:t>背景设置、阴影</a:t>
              </a:r>
              <a:r>
                <a:rPr lang="zh-CN" altLang="en-US" b="1">
                  <a:solidFill>
                    <a:srgbClr val="0567A2"/>
                  </a:solidFill>
                  <a:latin typeface="微软雅黑" pitchFamily="34" charset="-122"/>
                  <a:ea typeface="微软雅黑" pitchFamily="34" charset="-122"/>
                </a:rPr>
                <a:t>、</a:t>
              </a:r>
              <a:r>
                <a:rPr lang="zh-CN" altLang="zh-CN" b="1" smtClean="0">
                  <a:solidFill>
                    <a:srgbClr val="0567A2"/>
                  </a:solidFill>
                  <a:latin typeface="微软雅黑" pitchFamily="34" charset="-122"/>
                  <a:ea typeface="微软雅黑" pitchFamily="34" charset="-122"/>
                </a:rPr>
                <a:t>渐变</a:t>
              </a:r>
              <a:r>
                <a:rPr lang="zh-CN" altLang="en-US" b="1">
                  <a:solidFill>
                    <a:srgbClr val="0567A2"/>
                  </a:solidFill>
                  <a:latin typeface="微软雅黑" pitchFamily="34" charset="-122"/>
                  <a:ea typeface="微软雅黑" pitchFamily="34" charset="-122"/>
                </a:rPr>
                <a:t>、</a:t>
              </a:r>
              <a:r>
                <a:rPr lang="zh-CN" altLang="zh-CN" b="1" smtClean="0">
                  <a:solidFill>
                    <a:srgbClr val="0567A2"/>
                  </a:solidFill>
                  <a:latin typeface="微软雅黑" pitchFamily="34" charset="-122"/>
                  <a:ea typeface="微软雅黑" pitchFamily="34" charset="-122"/>
                </a:rPr>
                <a:t>圆角</a:t>
              </a:r>
              <a:r>
                <a:rPr lang="zh-CN" altLang="zh-CN" b="1">
                  <a:solidFill>
                    <a:srgbClr val="0567A2"/>
                  </a:solidFill>
                  <a:latin typeface="微软雅黑" pitchFamily="34" charset="-122"/>
                  <a:ea typeface="微软雅黑" pitchFamily="34" charset="-122"/>
                </a:rPr>
                <a:t>边框、过渡和</a:t>
              </a:r>
              <a:r>
                <a:rPr lang="zh-CN" altLang="zh-CN" b="1" smtClean="0">
                  <a:solidFill>
                    <a:srgbClr val="0567A2"/>
                  </a:solidFill>
                  <a:latin typeface="微软雅黑" pitchFamily="34" charset="-122"/>
                  <a:ea typeface="微软雅黑" pitchFamily="34" charset="-122"/>
                </a:rPr>
                <a:t>变形</a:t>
              </a:r>
              <a:endParaRPr lang="zh-CN" altLang="zh-CN" b="1">
                <a:solidFill>
                  <a:srgbClr val="0567A2"/>
                </a:solidFill>
                <a:latin typeface="微软雅黑" pitchFamily="34" charset="-122"/>
                <a:ea typeface="微软雅黑" pitchFamily="34" charset="-122"/>
              </a:endParaRPr>
            </a:p>
          </p:txBody>
        </p:sp>
      </p:grpSp>
      <p:sp>
        <p:nvSpPr>
          <p:cNvPr id="68" name="标题 1"/>
          <p:cNvSpPr>
            <a:spLocks noChangeArrowheads="1"/>
          </p:cNvSpPr>
          <p:nvPr/>
        </p:nvSpPr>
        <p:spPr bwMode="auto">
          <a:xfrm>
            <a:off x="1635100" y="199119"/>
            <a:ext cx="7545412"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buFont typeface="Wingdings" pitchFamily="2" charset="2"/>
              <a:buNone/>
            </a:pPr>
            <a:r>
              <a:rPr lang="zh-CN" altLang="en-US" sz="3600" b="1" smtClean="0">
                <a:solidFill>
                  <a:srgbClr val="0567A2"/>
                </a:solidFill>
                <a:latin typeface="微软雅黑" pitchFamily="34" charset="-122"/>
                <a:ea typeface="微软雅黑" pitchFamily="34" charset="-122"/>
                <a:sym typeface="宋体" charset="-122"/>
              </a:rPr>
              <a:t>学习</a:t>
            </a:r>
            <a:r>
              <a:rPr lang="zh-CN" altLang="en-US" sz="3600" b="1">
                <a:solidFill>
                  <a:srgbClr val="0567A2"/>
                </a:solidFill>
                <a:latin typeface="微软雅黑" pitchFamily="34" charset="-122"/>
                <a:ea typeface="微软雅黑" pitchFamily="34" charset="-122"/>
                <a:sym typeface="宋体" charset="-122"/>
              </a:rPr>
              <a:t>目标</a:t>
            </a:r>
          </a:p>
        </p:txBody>
      </p:sp>
      <p:grpSp>
        <p:nvGrpSpPr>
          <p:cNvPr id="69" name="组合 68"/>
          <p:cNvGrpSpPr/>
          <p:nvPr/>
        </p:nvGrpSpPr>
        <p:grpSpPr>
          <a:xfrm>
            <a:off x="1619672" y="1700808"/>
            <a:ext cx="5138737" cy="3933825"/>
            <a:chOff x="1619672" y="1700808"/>
            <a:chExt cx="5138737" cy="3933825"/>
          </a:xfrm>
        </p:grpSpPr>
        <p:graphicFrame>
          <p:nvGraphicFramePr>
            <p:cNvPr id="70" name="图表 2"/>
            <p:cNvGraphicFramePr>
              <a:graphicFrameLocks/>
            </p:cNvGraphicFramePr>
            <p:nvPr>
              <p:extLst>
                <p:ext uri="{D42A27DB-BD31-4B8C-83A1-F6EECF244321}">
                  <p14:modId xmlns:p14="http://schemas.microsoft.com/office/powerpoint/2010/main" val="614458593"/>
                </p:ext>
              </p:extLst>
            </p:nvPr>
          </p:nvGraphicFramePr>
          <p:xfrm>
            <a:off x="1619672" y="1700808"/>
            <a:ext cx="5138737" cy="3933825"/>
          </p:xfrm>
          <a:graphic>
            <a:graphicData uri="http://schemas.openxmlformats.org/presentationml/2006/ole">
              <mc:AlternateContent xmlns:mc="http://schemas.openxmlformats.org/markup-compatibility/2006">
                <mc:Choice xmlns:v="urn:schemas-microsoft-com:vml" Requires="v">
                  <p:oleObj spid="_x0000_s1037" name="工作表" r:id="rId3" imgW="5143601" imgH="3933900" progId="Excel.Sheet.8">
                    <p:embed/>
                  </p:oleObj>
                </mc:Choice>
                <mc:Fallback>
                  <p:oleObj name="工作表" r:id="rId3" imgW="5143601" imgH="3933900" progId="Excel.Sheet.8">
                    <p:embed/>
                    <p:pic>
                      <p:nvPicPr>
                        <p:cNvPr id="0" name=""/>
                        <p:cNvPicPr>
                          <a:picLocks noChangeArrowheads="1"/>
                        </p:cNvPicPr>
                        <p:nvPr/>
                      </p:nvPicPr>
                      <p:blipFill>
                        <a:blip r:embed="rId4"/>
                        <a:srcRect/>
                        <a:stretch>
                          <a:fillRect/>
                        </a:stretch>
                      </p:blipFill>
                      <p:spPr bwMode="auto">
                        <a:xfrm>
                          <a:off x="1619672" y="1700808"/>
                          <a:ext cx="5138737"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 name="TextBox 70"/>
            <p:cNvSpPr txBox="1"/>
            <p:nvPr/>
          </p:nvSpPr>
          <p:spPr bwMode="auto">
            <a:xfrm rot="2719682">
              <a:off x="4821659" y="2851745"/>
              <a:ext cx="1042987" cy="369888"/>
            </a:xfrm>
            <a:prstGeom prst="rect">
              <a:avLst/>
            </a:prstGeom>
            <a:noFill/>
          </p:spPr>
          <p:txBody>
            <a:bodyPr>
              <a:spAutoFit/>
            </a:bodyPr>
            <a:lstStyle/>
            <a:p>
              <a:pPr eaLnBrk="0" fontAlgn="base" hangingPunct="0">
                <a:spcBef>
                  <a:spcPct val="0"/>
                </a:spcBef>
                <a:spcAft>
                  <a:spcPct val="0"/>
                </a:spcAft>
                <a:defRPr/>
              </a:pPr>
              <a:r>
                <a:rPr lang="zh-CN" altLang="en-US" spc="300" smtClean="0">
                  <a:solidFill>
                    <a:prstClr val="black"/>
                  </a:solidFill>
                  <a:latin typeface="微软雅黑" panose="020B0503020204020204" pitchFamily="34" charset="-122"/>
                  <a:ea typeface="微软雅黑" panose="020B0503020204020204" pitchFamily="34" charset="-122"/>
                </a:rPr>
                <a:t>掌握</a:t>
              </a:r>
              <a:endParaRPr lang="zh-CN" altLang="en-US" spc="300">
                <a:solidFill>
                  <a:prstClr val="black"/>
                </a:solidFill>
                <a:latin typeface="微软雅黑" panose="020B0503020204020204" pitchFamily="34" charset="-122"/>
                <a:ea typeface="微软雅黑" panose="020B0503020204020204" pitchFamily="34" charset="-122"/>
              </a:endParaRPr>
            </a:p>
          </p:txBody>
        </p:sp>
        <p:sp>
          <p:nvSpPr>
            <p:cNvPr id="72" name="TextBox 71"/>
            <p:cNvSpPr txBox="1"/>
            <p:nvPr/>
          </p:nvSpPr>
          <p:spPr bwMode="auto">
            <a:xfrm rot="6997465" flipV="1">
              <a:off x="2969841" y="2654102"/>
              <a:ext cx="1041400" cy="369887"/>
            </a:xfrm>
            <a:prstGeom prst="rect">
              <a:avLst/>
            </a:prstGeom>
            <a:noFill/>
          </p:spPr>
          <p:txBody>
            <a:bodyPr>
              <a:spAutoFit/>
            </a:bodyPr>
            <a:lstStyle/>
            <a:p>
              <a:pPr eaLnBrk="0" fontAlgn="base" hangingPunct="0">
                <a:spcBef>
                  <a:spcPct val="0"/>
                </a:spcBef>
                <a:spcAft>
                  <a:spcPct val="0"/>
                </a:spcAft>
                <a:defRPr/>
              </a:pPr>
              <a:r>
                <a:rPr lang="zh-CN" altLang="en-US" spc="300">
                  <a:solidFill>
                    <a:prstClr val="black"/>
                  </a:solidFill>
                  <a:latin typeface="微软雅黑" panose="020B0503020204020204" pitchFamily="34" charset="-122"/>
                  <a:ea typeface="微软雅黑" panose="020B0503020204020204" pitchFamily="34" charset="-122"/>
                </a:rPr>
                <a:t>掌握</a:t>
              </a:r>
            </a:p>
          </p:txBody>
        </p:sp>
        <p:sp>
          <p:nvSpPr>
            <p:cNvPr id="73" name="TextBox 72"/>
            <p:cNvSpPr txBox="1"/>
            <p:nvPr/>
          </p:nvSpPr>
          <p:spPr bwMode="auto">
            <a:xfrm rot="10800000" flipH="1" flipV="1">
              <a:off x="4040609" y="4405908"/>
              <a:ext cx="1041400" cy="368300"/>
            </a:xfrm>
            <a:prstGeom prst="rect">
              <a:avLst/>
            </a:prstGeom>
            <a:noFill/>
          </p:spPr>
          <p:txBody>
            <a:bodyPr>
              <a:spAutoFit/>
            </a:bodyPr>
            <a:lstStyle/>
            <a:p>
              <a:pPr eaLnBrk="0" fontAlgn="base" hangingPunct="0">
                <a:spcBef>
                  <a:spcPct val="0"/>
                </a:spcBef>
                <a:spcAft>
                  <a:spcPct val="0"/>
                </a:spcAft>
                <a:defRPr/>
              </a:pPr>
              <a:r>
                <a:rPr lang="zh-CN" altLang="en-US" spc="300">
                  <a:solidFill>
                    <a:prstClr val="black"/>
                  </a:solidFill>
                  <a:latin typeface="微软雅黑" panose="020B0503020204020204" pitchFamily="34" charset="-122"/>
                  <a:ea typeface="微软雅黑" panose="020B0503020204020204" pitchFamily="34" charset="-122"/>
                </a:rPr>
                <a:t>掌握</a:t>
              </a:r>
            </a:p>
          </p:txBody>
        </p:sp>
      </p:grpSp>
    </p:spTree>
    <p:extLst>
      <p:ext uri="{BB962C8B-B14F-4D97-AF65-F5344CB8AC3E}">
        <p14:creationId xmlns:p14="http://schemas.microsoft.com/office/powerpoint/2010/main" val="179648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heel(1)">
                                      <p:cBhvr>
                                        <p:cTn id="7" dur="2000"/>
                                        <p:tgtEl>
                                          <p:spTgt spid="35"/>
                                        </p:tgtEl>
                                      </p:cBhvr>
                                    </p:animEffect>
                                  </p:childTnLst>
                                </p:cTn>
                              </p:par>
                              <p:par>
                                <p:cTn id="8" presetID="21" presetClass="entr" presetSubtype="1"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heel(1)">
                                      <p:cBhvr>
                                        <p:cTn id="10" dur="2000"/>
                                        <p:tgtEl>
                                          <p:spTgt spid="6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right)">
                                      <p:cBhvr>
                                        <p:cTn id="15" dur="500"/>
                                        <p:tgtEl>
                                          <p:spTgt spid="48"/>
                                        </p:tgtEl>
                                      </p:cBhvr>
                                    </p:animEffect>
                                  </p:childTnLst>
                                </p:cTn>
                              </p:par>
                            </p:childTnLst>
                          </p:cTn>
                        </p:par>
                        <p:par>
                          <p:cTn id="16" fill="hold">
                            <p:stCondLst>
                              <p:cond delay="500"/>
                            </p:stCondLst>
                            <p:childTnLst>
                              <p:par>
                                <p:cTn id="17" presetID="26" presetClass="emph" presetSubtype="0" fill="hold" nodeType="afterEffect">
                                  <p:stCondLst>
                                    <p:cond delay="0"/>
                                  </p:stCondLst>
                                  <p:childTnLst>
                                    <p:animEffect transition="out" filter="fade">
                                      <p:cBhvr>
                                        <p:cTn id="18" dur="500" tmFilter="0, 0; .2, .5; .8, .5; 1, 0"/>
                                        <p:tgtEl>
                                          <p:spTgt spid="48"/>
                                        </p:tgtEl>
                                      </p:cBhvr>
                                    </p:animEffect>
                                    <p:animScale>
                                      <p:cBhvr>
                                        <p:cTn id="19" dur="250" autoRev="1" fill="hold"/>
                                        <p:tgtEl>
                                          <p:spTgt spid="48"/>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500"/>
                            </p:stCondLst>
                            <p:childTnLst>
                              <p:par>
                                <p:cTn id="26" presetID="26" presetClass="emph" presetSubtype="0" fill="hold" nodeType="afterEffect">
                                  <p:stCondLst>
                                    <p:cond delay="0"/>
                                  </p:stCondLst>
                                  <p:childTnLst>
                                    <p:animEffect transition="out" filter="fade">
                                      <p:cBhvr>
                                        <p:cTn id="27" dur="500" tmFilter="0, 0; .2, .5; .8, .5; 1, 0"/>
                                        <p:tgtEl>
                                          <p:spTgt spid="39"/>
                                        </p:tgtEl>
                                      </p:cBhvr>
                                    </p:animEffect>
                                    <p:animScale>
                                      <p:cBhvr>
                                        <p:cTn id="28" dur="250" autoRev="1" fill="hold"/>
                                        <p:tgtEl>
                                          <p:spTgt spid="39"/>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wipe(left)">
                                      <p:cBhvr>
                                        <p:cTn id="33" dur="500"/>
                                        <p:tgtEl>
                                          <p:spTgt spid="56"/>
                                        </p:tgtEl>
                                      </p:cBhvr>
                                    </p:animEffect>
                                  </p:childTnLst>
                                </p:cTn>
                              </p:par>
                            </p:childTnLst>
                          </p:cTn>
                        </p:par>
                        <p:par>
                          <p:cTn id="34" fill="hold">
                            <p:stCondLst>
                              <p:cond delay="500"/>
                            </p:stCondLst>
                            <p:childTnLst>
                              <p:par>
                                <p:cTn id="35" presetID="26" presetClass="emph" presetSubtype="0" fill="hold" nodeType="afterEffect">
                                  <p:stCondLst>
                                    <p:cond delay="0"/>
                                  </p:stCondLst>
                                  <p:childTnLst>
                                    <p:animEffect transition="out" filter="fade">
                                      <p:cBhvr>
                                        <p:cTn id="36" dur="500" tmFilter="0, 0; .2, .5; .8, .5; 1, 0"/>
                                        <p:tgtEl>
                                          <p:spTgt spid="56"/>
                                        </p:tgtEl>
                                      </p:cBhvr>
                                    </p:animEffect>
                                    <p:animScale>
                                      <p:cBhvr>
                                        <p:cTn id="37" dur="250" autoRev="1" fill="hold"/>
                                        <p:tgtEl>
                                          <p:spTgt spid="5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72"/>
          <p:cNvGrpSpPr>
            <a:grpSpLocks/>
          </p:cNvGrpSpPr>
          <p:nvPr/>
        </p:nvGrpSpPr>
        <p:grpSpPr bwMode="auto">
          <a:xfrm>
            <a:off x="1301006" y="2153858"/>
            <a:ext cx="6583362" cy="2736304"/>
            <a:chOff x="3957026" y="2388304"/>
            <a:chExt cx="10315544" cy="4248187"/>
          </a:xfrm>
        </p:grpSpPr>
        <p:sp>
          <p:nvSpPr>
            <p:cNvPr id="8" name="矩形 7"/>
            <p:cNvSpPr/>
            <p:nvPr/>
          </p:nvSpPr>
          <p:spPr>
            <a:xfrm>
              <a:off x="3957026" y="2735817"/>
              <a:ext cx="10315544" cy="3900674"/>
            </a:xfrm>
            <a:prstGeom prst="rect">
              <a:avLst/>
            </a:prstGeom>
            <a:ln w="9525">
              <a:solidFill>
                <a:srgbClr val="0567A2"/>
              </a:solidFill>
            </a:ln>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任意多边形 8"/>
            <p:cNvSpPr/>
            <p:nvPr/>
          </p:nvSpPr>
          <p:spPr>
            <a:xfrm>
              <a:off x="10444352" y="2388304"/>
              <a:ext cx="3445147" cy="57672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567A2"/>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defTabSz="2889250">
                <a:lnSpc>
                  <a:spcPct val="90000"/>
                </a:lnSpc>
                <a:spcAft>
                  <a:spcPct val="35000"/>
                </a:spcAft>
                <a:defRPr/>
              </a:pPr>
              <a:endParaRPr lang="zh-CN" altLang="en-US" sz="6500" dirty="0"/>
            </a:p>
          </p:txBody>
        </p:sp>
      </p:grpSp>
      <p:sp>
        <p:nvSpPr>
          <p:cNvPr id="10" name="矩形 75"/>
          <p:cNvSpPr>
            <a:spLocks noChangeArrowheads="1"/>
          </p:cNvSpPr>
          <p:nvPr/>
        </p:nvSpPr>
        <p:spPr bwMode="auto">
          <a:xfrm>
            <a:off x="5463246" y="2153858"/>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a:solidFill>
                  <a:schemeClr val="bg1"/>
                </a:solidFill>
                <a:latin typeface="微软雅黑" pitchFamily="34" charset="-122"/>
                <a:ea typeface="微软雅黑" pitchFamily="34" charset="-122"/>
              </a:rPr>
              <a:t>知识点概述</a:t>
            </a:r>
          </a:p>
        </p:txBody>
      </p:sp>
      <p:sp>
        <p:nvSpPr>
          <p:cNvPr id="11" name="矩形 5"/>
          <p:cNvSpPr>
            <a:spLocks noChangeArrowheads="1"/>
          </p:cNvSpPr>
          <p:nvPr/>
        </p:nvSpPr>
        <p:spPr bwMode="auto">
          <a:xfrm>
            <a:off x="1547664" y="2642136"/>
            <a:ext cx="62261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smtClean="0">
                <a:latin typeface="微软雅黑" panose="020B0503020204020204" pitchFamily="34" charset="-122"/>
                <a:ea typeface="微软雅黑" panose="020B0503020204020204" pitchFamily="34" charset="-122"/>
              </a:rPr>
              <a:t>          </a:t>
            </a:r>
            <a:r>
              <a:rPr lang="zh-CN" altLang="zh-CN" sz="2000" smtClean="0">
                <a:latin typeface="微软雅黑" panose="020B0503020204020204" pitchFamily="34" charset="-122"/>
                <a:ea typeface="微软雅黑" panose="020B0503020204020204" pitchFamily="34" charset="-122"/>
              </a:rPr>
              <a:t>在</a:t>
            </a:r>
            <a:r>
              <a:rPr lang="zh-CN" altLang="zh-CN" sz="2000">
                <a:latin typeface="微软雅黑" panose="020B0503020204020204" pitchFamily="34" charset="-122"/>
                <a:ea typeface="微软雅黑" panose="020B0503020204020204" pitchFamily="34" charset="-122"/>
              </a:rPr>
              <a:t>项目</a:t>
            </a:r>
            <a:r>
              <a:rPr lang="en-US" altLang="zh-CN" sz="2000">
                <a:latin typeface="微软雅黑" panose="020B0503020204020204" pitchFamily="34" charset="-122"/>
                <a:ea typeface="微软雅黑" panose="020B0503020204020204" pitchFamily="34" charset="-122"/>
              </a:rPr>
              <a:t>3-2</a:t>
            </a:r>
            <a:r>
              <a:rPr lang="zh-CN" altLang="zh-CN" sz="2000">
                <a:latin typeface="微软雅黑" panose="020B0503020204020204" pitchFamily="34" charset="-122"/>
                <a:ea typeface="微软雅黑" panose="020B0503020204020204" pitchFamily="34" charset="-122"/>
              </a:rPr>
              <a:t>中，我们学习了</a:t>
            </a:r>
            <a:r>
              <a:rPr lang="en-US" altLang="zh-CN" sz="2000">
                <a:latin typeface="微软雅黑" panose="020B0503020204020204" pitchFamily="34" charset="-122"/>
                <a:ea typeface="微软雅黑" panose="020B0503020204020204" pitchFamily="34" charset="-122"/>
              </a:rPr>
              <a:t>CSS3</a:t>
            </a:r>
            <a:r>
              <a:rPr lang="zh-CN" altLang="zh-CN" sz="2000">
                <a:latin typeface="微软雅黑" panose="020B0503020204020204" pitchFamily="34" charset="-122"/>
                <a:ea typeface="微软雅黑" panose="020B0503020204020204" pitchFamily="34" charset="-122"/>
              </a:rPr>
              <a:t>的</a:t>
            </a:r>
            <a:r>
              <a:rPr lang="en-US" altLang="zh-CN" sz="2000">
                <a:latin typeface="微软雅黑" panose="020B0503020204020204" pitchFamily="34" charset="-122"/>
                <a:ea typeface="微软雅黑" panose="020B0503020204020204" pitchFamily="34" charset="-122"/>
              </a:rPr>
              <a:t>transition</a:t>
            </a:r>
            <a:r>
              <a:rPr lang="zh-CN" altLang="zh-CN" sz="2000">
                <a:latin typeface="微软雅黑" panose="020B0503020204020204" pitchFamily="34" charset="-122"/>
                <a:ea typeface="微软雅黑" panose="020B0503020204020204" pitchFamily="34" charset="-122"/>
              </a:rPr>
              <a:t>和</a:t>
            </a:r>
            <a:r>
              <a:rPr lang="en-US" altLang="zh-CN" sz="2000">
                <a:latin typeface="微软雅黑" panose="020B0503020204020204" pitchFamily="34" charset="-122"/>
                <a:ea typeface="微软雅黑" panose="020B0503020204020204" pitchFamily="34" charset="-122"/>
              </a:rPr>
              <a:t>transform</a:t>
            </a:r>
            <a:r>
              <a:rPr lang="zh-CN" altLang="zh-CN" sz="2000">
                <a:latin typeface="微软雅黑" panose="020B0503020204020204" pitchFamily="34" charset="-122"/>
                <a:ea typeface="微软雅黑" panose="020B0503020204020204" pitchFamily="34" charset="-122"/>
              </a:rPr>
              <a:t>属性，虽然二者结合可以实现一些简单的动画效果，但是也有一些难以克服的缺点，例如我们想让动画在多个状态中转换就无法实现了，</a:t>
            </a:r>
            <a:r>
              <a:rPr lang="en-US" altLang="zh-CN" sz="2000">
                <a:latin typeface="微软雅黑" panose="020B0503020204020204" pitchFamily="34" charset="-122"/>
                <a:ea typeface="微软雅黑" panose="020B0503020204020204" pitchFamily="34" charset="-122"/>
              </a:rPr>
              <a:t>CSS3</a:t>
            </a:r>
            <a:r>
              <a:rPr lang="zh-CN" altLang="zh-CN" sz="2000">
                <a:latin typeface="微软雅黑" panose="020B0503020204020204" pitchFamily="34" charset="-122"/>
                <a:ea typeface="微软雅黑" panose="020B0503020204020204" pitchFamily="34" charset="-122"/>
              </a:rPr>
              <a:t>中最后一个动画相关的属性是</a:t>
            </a:r>
            <a:r>
              <a:rPr lang="en-US" altLang="zh-CN" sz="2000">
                <a:latin typeface="微软雅黑" panose="020B0503020204020204" pitchFamily="34" charset="-122"/>
                <a:ea typeface="微软雅黑" panose="020B0503020204020204" pitchFamily="34" charset="-122"/>
              </a:rPr>
              <a:t>animations</a:t>
            </a:r>
            <a:r>
              <a:rPr lang="zh-CN" altLang="zh-CN" sz="2000">
                <a:latin typeface="微软雅黑" panose="020B0503020204020204" pitchFamily="34" charset="-122"/>
                <a:ea typeface="微软雅黑" panose="020B0503020204020204" pitchFamily="34" charset="-122"/>
              </a:rPr>
              <a:t>，有了它就可以解决这样的问题</a:t>
            </a:r>
            <a:r>
              <a:rPr lang="zh-CN" altLang="zh-CN" sz="2000" smtClean="0">
                <a:latin typeface="微软雅黑" panose="020B0503020204020204" pitchFamily="34" charset="-122"/>
                <a:ea typeface="微软雅黑" panose="020B0503020204020204" pitchFamily="34" charset="-122"/>
              </a:rPr>
              <a:t>。</a:t>
            </a:r>
            <a:endParaRPr lang="zh-CN" altLang="zh-CN" sz="2000">
              <a:latin typeface="微软雅黑" panose="020B0503020204020204" pitchFamily="34" charset="-122"/>
              <a:ea typeface="微软雅黑" panose="020B0503020204020204" pitchFamily="34" charset="-122"/>
            </a:endParaRPr>
          </a:p>
        </p:txBody>
      </p:sp>
      <p:sp>
        <p:nvSpPr>
          <p:cNvPr id="13" name="标题 1"/>
          <p:cNvSpPr>
            <a:spLocks noChangeArrowheads="1"/>
          </p:cNvSpPr>
          <p:nvPr/>
        </p:nvSpPr>
        <p:spPr bwMode="auto">
          <a:xfrm>
            <a:off x="1644242" y="207508"/>
            <a:ext cx="7536270"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前导</a:t>
            </a:r>
            <a:r>
              <a:rPr lang="zh-CN" altLang="en-US" sz="3600" b="1">
                <a:solidFill>
                  <a:srgbClr val="0567A2"/>
                </a:solidFill>
                <a:latin typeface="微软雅黑" pitchFamily="34" charset="-122"/>
                <a:ea typeface="微软雅黑" pitchFamily="34" charset="-122"/>
                <a:sym typeface="宋体" charset="-122"/>
              </a:rPr>
              <a:t>知识</a:t>
            </a:r>
            <a:r>
              <a:rPr lang="en-US" altLang="zh-CN" sz="3600" b="1">
                <a:solidFill>
                  <a:srgbClr val="0567A2"/>
                </a:solidFill>
                <a:latin typeface="微软雅黑" pitchFamily="34" charset="-122"/>
                <a:ea typeface="微软雅黑" pitchFamily="34" charset="-122"/>
                <a:sym typeface="宋体" charset="-122"/>
              </a:rPr>
              <a:t>-</a:t>
            </a:r>
            <a:r>
              <a:rPr lang="en-US" altLang="zh-CN" sz="3600" b="1">
                <a:solidFill>
                  <a:srgbClr val="0567A2"/>
                </a:solidFill>
                <a:latin typeface="微软雅黑" pitchFamily="34" charset="-122"/>
                <a:ea typeface="微软雅黑" pitchFamily="34" charset="-122"/>
              </a:rPr>
              <a:t>CSS3 </a:t>
            </a:r>
            <a:r>
              <a:rPr lang="zh-CN" altLang="en-US" sz="3600" b="1" smtClean="0">
                <a:solidFill>
                  <a:srgbClr val="0567A2"/>
                </a:solidFill>
                <a:latin typeface="微软雅黑" pitchFamily="34" charset="-122"/>
                <a:ea typeface="微软雅黑" pitchFamily="34" charset="-122"/>
              </a:rPr>
              <a:t>动画</a:t>
            </a:r>
            <a:endParaRPr lang="zh-CN" altLang="zh-CN" sz="3600" b="1">
              <a:solidFill>
                <a:srgbClr val="0567A2"/>
              </a:solidFill>
              <a:latin typeface="微软雅黑" pitchFamily="34" charset="-122"/>
              <a:ea typeface="微软雅黑" pitchFamily="34" charset="-122"/>
            </a:endParaRPr>
          </a:p>
        </p:txBody>
      </p:sp>
    </p:spTree>
    <p:extLst>
      <p:ext uri="{BB962C8B-B14F-4D97-AF65-F5344CB8AC3E}">
        <p14:creationId xmlns:p14="http://schemas.microsoft.com/office/powerpoint/2010/main" val="72099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10"/>
                                        </p:tgtEl>
                                      </p:cBhvr>
                                    </p:animEffect>
                                    <p:animScale>
                                      <p:cBhvr>
                                        <p:cTn id="10" dur="250" autoRev="1" fill="hold"/>
                                        <p:tgtEl>
                                          <p:spTgt spid="10"/>
                                        </p:tgtEl>
                                      </p:cBhvr>
                                      <p:by x="105000" y="105000"/>
                                    </p:animScale>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0388" y="962025"/>
            <a:ext cx="2639184" cy="589072"/>
          </a:xfrm>
          <a:prstGeom prst="rect">
            <a:avLst/>
          </a:prstGeom>
        </p:spPr>
        <p:txBody>
          <a:bodyPr wrap="none">
            <a:spAutoFit/>
          </a:bodyPr>
          <a:lstStyle/>
          <a:p>
            <a:pPr marL="342900" indent="-342900">
              <a:lnSpc>
                <a:spcPct val="150000"/>
              </a:lnSpc>
              <a:spcBef>
                <a:spcPct val="20000"/>
              </a:spcBef>
              <a:buFontTx/>
              <a:buChar char="•"/>
              <a:defRPr/>
            </a:pPr>
            <a:r>
              <a:rPr lang="en-US" altLang="zh-CN" sz="2400" b="1" smtClean="0">
                <a:solidFill>
                  <a:srgbClr val="0567A2"/>
                </a:solidFill>
              </a:rPr>
              <a:t>CSS3 </a:t>
            </a:r>
            <a:r>
              <a:rPr lang="en-US" altLang="zh-CN" sz="2400" b="1">
                <a:solidFill>
                  <a:srgbClr val="0567A2"/>
                </a:solidFill>
              </a:rPr>
              <a:t>animations</a:t>
            </a:r>
            <a:endParaRPr lang="en-US" altLang="zh-CN" sz="2400" b="1" dirty="0">
              <a:solidFill>
                <a:srgbClr val="0567A2"/>
              </a:solidFill>
            </a:endParaRPr>
          </a:p>
        </p:txBody>
      </p:sp>
      <p:sp>
        <p:nvSpPr>
          <p:cNvPr id="7" name="矩形 6"/>
          <p:cNvSpPr/>
          <p:nvPr/>
        </p:nvSpPr>
        <p:spPr>
          <a:xfrm>
            <a:off x="971600" y="1916832"/>
            <a:ext cx="4794902" cy="369332"/>
          </a:xfrm>
          <a:prstGeom prst="rect">
            <a:avLst/>
          </a:prstGeom>
        </p:spPr>
        <p:txBody>
          <a:bodyPr wrap="none">
            <a:spAutoFit/>
          </a:bodyPr>
          <a:lstStyle/>
          <a:p>
            <a:r>
              <a:rPr lang="zh-CN" altLang="zh-CN" b="1"/>
              <a:t>一个</a:t>
            </a:r>
            <a:r>
              <a:rPr lang="zh-CN" altLang="zh-CN" b="1" smtClean="0"/>
              <a:t>完</a:t>
            </a:r>
            <a:r>
              <a:rPr lang="zh-CN" altLang="en-US" b="1" smtClean="0"/>
              <a:t>整</a:t>
            </a:r>
            <a:r>
              <a:rPr lang="zh-CN" altLang="zh-CN" b="1" smtClean="0"/>
              <a:t>的</a:t>
            </a:r>
            <a:r>
              <a:rPr lang="en-US" altLang="zh-CN" b="1" smtClean="0"/>
              <a:t> </a:t>
            </a:r>
            <a:r>
              <a:rPr lang="en-US" altLang="zh-CN" b="1"/>
              <a:t>CSS animations</a:t>
            </a:r>
            <a:r>
              <a:rPr lang="zh-CN" altLang="zh-CN" b="1"/>
              <a:t>由两部分构成：</a:t>
            </a:r>
            <a:endParaRPr lang="zh-CN" altLang="en-US"/>
          </a:p>
        </p:txBody>
      </p:sp>
      <p:sp>
        <p:nvSpPr>
          <p:cNvPr id="30" name="左大括号 29"/>
          <p:cNvSpPr/>
          <p:nvPr/>
        </p:nvSpPr>
        <p:spPr bwMode="auto">
          <a:xfrm>
            <a:off x="1475656" y="3140968"/>
            <a:ext cx="432048" cy="2016224"/>
          </a:xfrm>
          <a:prstGeom prst="leftBrace">
            <a:avLst>
              <a:gd name="adj1" fmla="val 283333"/>
              <a:gd name="adj2" fmla="val 50000"/>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1" name="圆角矩形 30"/>
          <p:cNvSpPr/>
          <p:nvPr/>
        </p:nvSpPr>
        <p:spPr>
          <a:xfrm>
            <a:off x="1918166" y="2870832"/>
            <a:ext cx="2797850" cy="521310"/>
          </a:xfrm>
          <a:prstGeom prst="roundRect">
            <a:avLst/>
          </a:prstGeom>
          <a:ln w="19050">
            <a:solidFill>
              <a:schemeClr val="accent1">
                <a:lumMod val="75000"/>
              </a:schemeClr>
            </a:solidFill>
          </a:ln>
        </p:spPr>
        <p:txBody>
          <a:bodyPr wrap="square" rtlCol="0" anchor="ctr">
            <a:spAutoFit/>
          </a:bodyPr>
          <a:lstStyle/>
          <a:p>
            <a:pPr algn="ctr"/>
            <a:endParaRPr lang="zh-CN" altLang="en-US" dirty="0">
              <a:ea typeface="宋体" pitchFamily="2" charset="-122"/>
            </a:endParaRPr>
          </a:p>
        </p:txBody>
      </p:sp>
      <p:sp>
        <p:nvSpPr>
          <p:cNvPr id="34" name="圆角矩形 33"/>
          <p:cNvSpPr/>
          <p:nvPr/>
        </p:nvSpPr>
        <p:spPr>
          <a:xfrm>
            <a:off x="1918166" y="4879952"/>
            <a:ext cx="2797850" cy="521310"/>
          </a:xfrm>
          <a:prstGeom prst="roundRect">
            <a:avLst/>
          </a:prstGeom>
          <a:ln w="19050">
            <a:solidFill>
              <a:schemeClr val="bg2">
                <a:lumMod val="50000"/>
              </a:schemeClr>
            </a:solidFill>
          </a:ln>
        </p:spPr>
        <p:txBody>
          <a:bodyPr wrap="square" rtlCol="0" anchor="ctr">
            <a:spAutoFit/>
          </a:bodyPr>
          <a:lstStyle/>
          <a:p>
            <a:pPr algn="ctr"/>
            <a:endParaRPr lang="zh-CN" altLang="en-US" dirty="0">
              <a:ea typeface="宋体" pitchFamily="2" charset="-122"/>
            </a:endParaRPr>
          </a:p>
        </p:txBody>
      </p:sp>
      <p:sp>
        <p:nvSpPr>
          <p:cNvPr id="35" name="TextBox 34"/>
          <p:cNvSpPr txBox="1"/>
          <p:nvPr/>
        </p:nvSpPr>
        <p:spPr>
          <a:xfrm>
            <a:off x="1990174" y="2963406"/>
            <a:ext cx="2492990" cy="369332"/>
          </a:xfrm>
          <a:prstGeom prst="rect">
            <a:avLst/>
          </a:prstGeom>
          <a:noFill/>
        </p:spPr>
        <p:txBody>
          <a:bodyPr wrap="none" rtlCol="0">
            <a:spAutoFit/>
          </a:bodyPr>
          <a:lstStyle/>
          <a:p>
            <a:r>
              <a:rPr lang="zh-CN" altLang="zh-CN" smtClean="0">
                <a:latin typeface="黑体" panose="02010609060101010101" pitchFamily="49" charset="-122"/>
                <a:ea typeface="黑体" panose="02010609060101010101" pitchFamily="49" charset="-122"/>
              </a:rPr>
              <a:t>一</a:t>
            </a:r>
            <a:r>
              <a:rPr lang="zh-CN" altLang="zh-CN">
                <a:latin typeface="黑体" panose="02010609060101010101" pitchFamily="49" charset="-122"/>
                <a:ea typeface="黑体" panose="02010609060101010101" pitchFamily="49" charset="-122"/>
              </a:rPr>
              <a:t>组定义的动画关键帧</a:t>
            </a:r>
          </a:p>
        </p:txBody>
      </p:sp>
      <p:sp>
        <p:nvSpPr>
          <p:cNvPr id="36" name="TextBox 35"/>
          <p:cNvSpPr txBox="1"/>
          <p:nvPr/>
        </p:nvSpPr>
        <p:spPr>
          <a:xfrm>
            <a:off x="2034306" y="4941168"/>
            <a:ext cx="2377574" cy="369332"/>
          </a:xfrm>
          <a:prstGeom prst="rect">
            <a:avLst/>
          </a:prstGeom>
          <a:noFill/>
        </p:spPr>
        <p:txBody>
          <a:bodyPr wrap="none" rtlCol="0">
            <a:spAutoFit/>
          </a:bodyPr>
          <a:lstStyle/>
          <a:p>
            <a:r>
              <a:rPr lang="zh-CN" altLang="zh-CN">
                <a:latin typeface="黑体" panose="02010609060101010101" pitchFamily="49" charset="-122"/>
                <a:ea typeface="黑体" panose="02010609060101010101" pitchFamily="49" charset="-122"/>
              </a:rPr>
              <a:t>描述该动画的</a:t>
            </a:r>
            <a:r>
              <a:rPr lang="en-US" altLang="zh-CN">
                <a:latin typeface="黑体" panose="02010609060101010101" pitchFamily="49" charset="-122"/>
                <a:ea typeface="黑体" panose="02010609060101010101" pitchFamily="49" charset="-122"/>
              </a:rPr>
              <a:t>CSS</a:t>
            </a:r>
            <a:r>
              <a:rPr lang="zh-CN" altLang="zh-CN">
                <a:latin typeface="黑体" panose="02010609060101010101" pitchFamily="49" charset="-122"/>
                <a:ea typeface="黑体" panose="02010609060101010101" pitchFamily="49" charset="-122"/>
              </a:rPr>
              <a:t>声明</a:t>
            </a:r>
            <a:endParaRPr lang="zh-CN" altLang="en-US">
              <a:latin typeface="黑体" panose="02010609060101010101" pitchFamily="49" charset="-122"/>
              <a:ea typeface="黑体" panose="02010609060101010101" pitchFamily="49" charset="-122"/>
            </a:endParaRPr>
          </a:p>
        </p:txBody>
      </p:sp>
      <p:cxnSp>
        <p:nvCxnSpPr>
          <p:cNvPr id="37" name="直接箭头连接符 36"/>
          <p:cNvCxnSpPr/>
          <p:nvPr/>
        </p:nvCxnSpPr>
        <p:spPr bwMode="auto">
          <a:xfrm>
            <a:off x="4788024" y="3161764"/>
            <a:ext cx="432048" cy="0"/>
          </a:xfrm>
          <a:prstGeom prst="straightConnector1">
            <a:avLst/>
          </a:prstGeom>
          <a:noFill/>
          <a:ln w="28575"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37"/>
          <p:cNvCxnSpPr/>
          <p:nvPr/>
        </p:nvCxnSpPr>
        <p:spPr bwMode="auto">
          <a:xfrm>
            <a:off x="4788024" y="5166356"/>
            <a:ext cx="432048" cy="0"/>
          </a:xfrm>
          <a:prstGeom prst="straightConnector1">
            <a:avLst/>
          </a:prstGeom>
          <a:noFill/>
          <a:ln w="28575"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矩形 7"/>
          <p:cNvSpPr/>
          <p:nvPr/>
        </p:nvSpPr>
        <p:spPr>
          <a:xfrm>
            <a:off x="5436096" y="2924944"/>
            <a:ext cx="2015295" cy="369332"/>
          </a:xfrm>
          <a:prstGeom prst="rect">
            <a:avLst/>
          </a:prstGeom>
        </p:spPr>
        <p:txBody>
          <a:bodyPr wrap="none">
            <a:spAutoFit/>
          </a:bodyPr>
          <a:lstStyle/>
          <a:p>
            <a:r>
              <a:rPr lang="en-US" altLang="zh-CN" b="1"/>
              <a:t>@keyframes</a:t>
            </a:r>
            <a:r>
              <a:rPr lang="zh-CN" altLang="zh-CN" b="1"/>
              <a:t>规则</a:t>
            </a:r>
          </a:p>
        </p:txBody>
      </p:sp>
      <p:sp>
        <p:nvSpPr>
          <p:cNvPr id="9" name="矩形 8"/>
          <p:cNvSpPr/>
          <p:nvPr/>
        </p:nvSpPr>
        <p:spPr>
          <a:xfrm>
            <a:off x="5508104" y="4972526"/>
            <a:ext cx="1739579" cy="369332"/>
          </a:xfrm>
          <a:prstGeom prst="rect">
            <a:avLst/>
          </a:prstGeom>
        </p:spPr>
        <p:txBody>
          <a:bodyPr wrap="none">
            <a:spAutoFit/>
          </a:bodyPr>
          <a:lstStyle/>
          <a:p>
            <a:r>
              <a:rPr lang="en-US" altLang="zh-CN" b="1"/>
              <a:t>animation</a:t>
            </a:r>
            <a:r>
              <a:rPr lang="zh-CN" altLang="zh-CN" b="1"/>
              <a:t>属性</a:t>
            </a:r>
            <a:endParaRPr lang="zh-CN" altLang="en-US" b="1"/>
          </a:p>
        </p:txBody>
      </p:sp>
      <p:sp>
        <p:nvSpPr>
          <p:cNvPr id="39" name="圆角矩形 38"/>
          <p:cNvSpPr/>
          <p:nvPr/>
        </p:nvSpPr>
        <p:spPr>
          <a:xfrm>
            <a:off x="5311334" y="2848955"/>
            <a:ext cx="2429018" cy="521310"/>
          </a:xfrm>
          <a:prstGeom prst="roundRect">
            <a:avLst/>
          </a:prstGeom>
          <a:ln w="19050">
            <a:solidFill>
              <a:schemeClr val="accent1">
                <a:lumMod val="75000"/>
              </a:schemeClr>
            </a:solidFill>
          </a:ln>
        </p:spPr>
        <p:txBody>
          <a:bodyPr wrap="square" rtlCol="0" anchor="ctr">
            <a:spAutoFit/>
          </a:bodyPr>
          <a:lstStyle/>
          <a:p>
            <a:pPr algn="ctr"/>
            <a:endParaRPr lang="zh-CN" altLang="en-US" dirty="0">
              <a:ea typeface="宋体" pitchFamily="2" charset="-122"/>
            </a:endParaRPr>
          </a:p>
        </p:txBody>
      </p:sp>
      <p:sp>
        <p:nvSpPr>
          <p:cNvPr id="40" name="圆角矩形 39"/>
          <p:cNvSpPr/>
          <p:nvPr/>
        </p:nvSpPr>
        <p:spPr>
          <a:xfrm>
            <a:off x="5292080" y="4896537"/>
            <a:ext cx="2448272" cy="521310"/>
          </a:xfrm>
          <a:prstGeom prst="roundRect">
            <a:avLst/>
          </a:prstGeom>
          <a:ln w="19050">
            <a:solidFill>
              <a:schemeClr val="bg2">
                <a:lumMod val="50000"/>
              </a:schemeClr>
            </a:solidFill>
          </a:ln>
        </p:spPr>
        <p:txBody>
          <a:bodyPr wrap="square" rtlCol="0" anchor="ctr">
            <a:spAutoFit/>
          </a:bodyPr>
          <a:lstStyle/>
          <a:p>
            <a:pPr algn="ctr"/>
            <a:endParaRPr lang="zh-CN" altLang="en-US" dirty="0">
              <a:ea typeface="宋体" pitchFamily="2" charset="-122"/>
            </a:endParaRPr>
          </a:p>
        </p:txBody>
      </p:sp>
      <p:sp>
        <p:nvSpPr>
          <p:cNvPr id="17" name="标题 1"/>
          <p:cNvSpPr>
            <a:spLocks noChangeArrowheads="1"/>
          </p:cNvSpPr>
          <p:nvPr/>
        </p:nvSpPr>
        <p:spPr bwMode="auto">
          <a:xfrm>
            <a:off x="1644242" y="207508"/>
            <a:ext cx="7536270"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前导</a:t>
            </a:r>
            <a:r>
              <a:rPr lang="zh-CN" altLang="en-US" sz="3600" b="1">
                <a:solidFill>
                  <a:srgbClr val="0567A2"/>
                </a:solidFill>
                <a:latin typeface="微软雅黑" pitchFamily="34" charset="-122"/>
                <a:ea typeface="微软雅黑" pitchFamily="34" charset="-122"/>
                <a:sym typeface="宋体" charset="-122"/>
              </a:rPr>
              <a:t>知识</a:t>
            </a:r>
            <a:r>
              <a:rPr lang="en-US" altLang="zh-CN" sz="3600" b="1">
                <a:solidFill>
                  <a:srgbClr val="0567A2"/>
                </a:solidFill>
                <a:latin typeface="微软雅黑" pitchFamily="34" charset="-122"/>
                <a:ea typeface="微软雅黑" pitchFamily="34" charset="-122"/>
                <a:sym typeface="宋体" charset="-122"/>
              </a:rPr>
              <a:t>-</a:t>
            </a:r>
            <a:r>
              <a:rPr lang="en-US" altLang="zh-CN" sz="3600" b="1">
                <a:solidFill>
                  <a:srgbClr val="0567A2"/>
                </a:solidFill>
                <a:latin typeface="微软雅黑" pitchFamily="34" charset="-122"/>
                <a:ea typeface="微软雅黑" pitchFamily="34" charset="-122"/>
              </a:rPr>
              <a:t>CSS3 </a:t>
            </a:r>
            <a:r>
              <a:rPr lang="zh-CN" altLang="en-US" sz="3600" b="1" smtClean="0">
                <a:solidFill>
                  <a:srgbClr val="0567A2"/>
                </a:solidFill>
                <a:latin typeface="微软雅黑" pitchFamily="34" charset="-122"/>
                <a:ea typeface="微软雅黑" pitchFamily="34" charset="-122"/>
              </a:rPr>
              <a:t>动画</a:t>
            </a:r>
            <a:endParaRPr lang="zh-CN" altLang="zh-CN" sz="3600" b="1">
              <a:solidFill>
                <a:srgbClr val="0567A2"/>
              </a:solidFill>
              <a:latin typeface="微软雅黑" pitchFamily="34" charset="-122"/>
              <a:ea typeface="微软雅黑" pitchFamily="34" charset="-122"/>
            </a:endParaRPr>
          </a:p>
        </p:txBody>
      </p:sp>
    </p:spTree>
    <p:extLst>
      <p:ext uri="{BB962C8B-B14F-4D97-AF65-F5344CB8AC3E}">
        <p14:creationId xmlns:p14="http://schemas.microsoft.com/office/powerpoint/2010/main" val="406998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500"/>
                                        <p:tgtEl>
                                          <p:spTgt spid="3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left)">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left)">
                                      <p:cBhvr>
                                        <p:cTn id="25" dur="500"/>
                                        <p:tgtEl>
                                          <p:spTgt spid="37"/>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left)">
                                      <p:cBhvr>
                                        <p:cTn id="37" dur="500"/>
                                        <p:tgtEl>
                                          <p:spTgt spid="38"/>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4" grpId="0" animBg="1"/>
      <p:bldP spid="35" grpId="0"/>
      <p:bldP spid="36" grpId="0"/>
      <p:bldP spid="8" grpId="0"/>
      <p:bldP spid="9" grpId="0"/>
      <p:bldP spid="39" grpId="0" animBg="1"/>
      <p:bldP spid="4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0388" y="962025"/>
            <a:ext cx="2747355" cy="1274195"/>
          </a:xfrm>
          <a:prstGeom prst="rect">
            <a:avLst/>
          </a:prstGeom>
        </p:spPr>
        <p:txBody>
          <a:bodyPr wrap="none">
            <a:spAutoFit/>
          </a:bodyPr>
          <a:lstStyle/>
          <a:p>
            <a:pPr marL="342900" indent="-342900">
              <a:lnSpc>
                <a:spcPct val="150000"/>
              </a:lnSpc>
              <a:spcBef>
                <a:spcPct val="20000"/>
              </a:spcBef>
              <a:buFontTx/>
              <a:buChar char="•"/>
              <a:defRPr/>
            </a:pPr>
            <a:r>
              <a:rPr lang="en-US" altLang="zh-CN" sz="2400" b="1" smtClean="0">
                <a:solidFill>
                  <a:srgbClr val="0567A2"/>
                </a:solidFill>
              </a:rPr>
              <a:t>@keyframes</a:t>
            </a:r>
            <a:r>
              <a:rPr lang="zh-CN" altLang="zh-CN" sz="2400" b="1">
                <a:solidFill>
                  <a:srgbClr val="0567A2"/>
                </a:solidFill>
              </a:rPr>
              <a:t>规则</a:t>
            </a:r>
          </a:p>
          <a:p>
            <a:pPr marL="342900" indent="-342900">
              <a:lnSpc>
                <a:spcPct val="150000"/>
              </a:lnSpc>
              <a:spcBef>
                <a:spcPct val="20000"/>
              </a:spcBef>
              <a:buFontTx/>
              <a:buChar char="•"/>
              <a:defRPr/>
            </a:pPr>
            <a:endParaRPr lang="en-US" altLang="zh-CN" sz="2400" b="1" dirty="0">
              <a:solidFill>
                <a:srgbClr val="0567A2"/>
              </a:solidFill>
            </a:endParaRPr>
          </a:p>
        </p:txBody>
      </p:sp>
      <p:sp>
        <p:nvSpPr>
          <p:cNvPr id="18" name="内容占位符 2"/>
          <p:cNvSpPr>
            <a:spLocks noGrp="1"/>
          </p:cNvSpPr>
          <p:nvPr>
            <p:ph idx="4294967295"/>
          </p:nvPr>
        </p:nvSpPr>
        <p:spPr bwMode="auto">
          <a:xfrm>
            <a:off x="481013" y="1620838"/>
            <a:ext cx="7975600" cy="144812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0000" lnSpcReduction="20000"/>
          </a:bodyPr>
          <a:lstStyle/>
          <a:p>
            <a:pPr marL="742950" lvl="1" indent="-285750" eaLnBrk="0" fontAlgn="base" hangingPunct="0">
              <a:lnSpc>
                <a:spcPct val="160000"/>
              </a:lnSpc>
              <a:spcBef>
                <a:spcPct val="20000"/>
              </a:spcBef>
              <a:spcAft>
                <a:spcPct val="0"/>
              </a:spcAft>
              <a:buFont typeface="Arial" panose="020B0604020202020204" pitchFamily="34" charset="0"/>
              <a:buChar char="–"/>
              <a:defRPr/>
            </a:pPr>
            <a:r>
              <a:rPr lang="zh-CN" altLang="en-US" sz="2100" kern="0">
                <a:latin typeface="微软雅黑" panose="020B0503020204020204" pitchFamily="34" charset="-122"/>
                <a:ea typeface="微软雅黑" panose="020B0503020204020204" pitchFamily="34" charset="-122"/>
              </a:rPr>
              <a:t>在</a:t>
            </a:r>
            <a:r>
              <a:rPr lang="en-US" altLang="zh-CN" sz="2100" kern="0">
                <a:latin typeface="微软雅黑" panose="020B0503020204020204" pitchFamily="34" charset="-122"/>
                <a:ea typeface="微软雅黑" panose="020B0503020204020204" pitchFamily="34" charset="-122"/>
              </a:rPr>
              <a:t>CSS3</a:t>
            </a:r>
            <a:r>
              <a:rPr lang="zh-CN" altLang="en-US" sz="2100" kern="0">
                <a:latin typeface="微软雅黑" panose="020B0503020204020204" pitchFamily="34" charset="-122"/>
                <a:ea typeface="微软雅黑" panose="020B0503020204020204" pitchFamily="34" charset="-122"/>
              </a:rPr>
              <a:t>中使用</a:t>
            </a:r>
            <a:r>
              <a:rPr lang="en-US" altLang="zh-CN" sz="2100" kern="0">
                <a:latin typeface="微软雅黑" panose="020B0503020204020204" pitchFamily="34" charset="-122"/>
                <a:ea typeface="微软雅黑" panose="020B0503020204020204" pitchFamily="34" charset="-122"/>
              </a:rPr>
              <a:t>@keyframes</a:t>
            </a:r>
            <a:r>
              <a:rPr lang="zh-CN" altLang="en-US" sz="2100" kern="0">
                <a:latin typeface="微软雅黑" panose="020B0503020204020204" pitchFamily="34" charset="-122"/>
                <a:ea typeface="微软雅黑" panose="020B0503020204020204" pitchFamily="34" charset="-122"/>
              </a:rPr>
              <a:t>规则来创建动画，</a:t>
            </a:r>
            <a:r>
              <a:rPr lang="en-US" altLang="zh-CN" sz="2100" kern="0">
                <a:latin typeface="微软雅黑" panose="020B0503020204020204" pitchFamily="34" charset="-122"/>
                <a:ea typeface="微软雅黑" panose="020B0503020204020204" pitchFamily="34" charset="-122"/>
              </a:rPr>
              <a:t>keyframes</a:t>
            </a:r>
            <a:r>
              <a:rPr lang="zh-CN" altLang="en-US" sz="2100" kern="0">
                <a:latin typeface="微软雅黑" panose="020B0503020204020204" pitchFamily="34" charset="-122"/>
                <a:ea typeface="微软雅黑" panose="020B0503020204020204" pitchFamily="34" charset="-122"/>
              </a:rPr>
              <a:t>可以设置多个关键帧，每个关键帧表示动画过程中的一个状态，多个关键帧就可以使动画十分绚丽。</a:t>
            </a:r>
          </a:p>
          <a:p>
            <a:pPr marL="742950" lvl="1" indent="-285750" eaLnBrk="0" fontAlgn="base" hangingPunct="0">
              <a:lnSpc>
                <a:spcPct val="160000"/>
              </a:lnSpc>
              <a:spcBef>
                <a:spcPct val="20000"/>
              </a:spcBef>
              <a:spcAft>
                <a:spcPct val="0"/>
              </a:spcAft>
              <a:buFont typeface="Arial" panose="020B0604020202020204" pitchFamily="34" charset="0"/>
              <a:buChar char="–"/>
              <a:defRPr/>
            </a:pPr>
            <a:r>
              <a:rPr lang="en-US" altLang="zh-CN" sz="2100" kern="0">
                <a:latin typeface="微软雅黑" panose="020B0503020204020204" pitchFamily="34" charset="-122"/>
                <a:ea typeface="微软雅黑" panose="020B0503020204020204" pitchFamily="34" charset="-122"/>
              </a:rPr>
              <a:t>@keyframes</a:t>
            </a:r>
            <a:r>
              <a:rPr lang="zh-CN" altLang="en-US" sz="2100" kern="0">
                <a:latin typeface="微软雅黑" panose="020B0503020204020204" pitchFamily="34" charset="-122"/>
                <a:ea typeface="微软雅黑" panose="020B0503020204020204" pitchFamily="34" charset="-122"/>
              </a:rPr>
              <a:t>规则的语法格式如下所示：</a:t>
            </a:r>
            <a:endParaRPr lang="en-US" altLang="zh-CN" sz="2100" kern="0">
              <a:latin typeface="微软雅黑" panose="020B0503020204020204" pitchFamily="34" charset="-122"/>
              <a:ea typeface="微软雅黑" panose="020B0503020204020204" pitchFamily="34" charset="-122"/>
            </a:endParaRPr>
          </a:p>
          <a:p>
            <a:pPr lvl="1">
              <a:lnSpc>
                <a:spcPct val="150000"/>
              </a:lnSpc>
              <a:defRPr/>
            </a:pPr>
            <a:endParaRPr lang="zh-CN" altLang="zh-CN" sz="1800">
              <a:latin typeface="微软雅黑" panose="020B0503020204020204" pitchFamily="34" charset="-122"/>
              <a:ea typeface="微软雅黑" panose="020B0503020204020204" pitchFamily="34" charset="-122"/>
            </a:endParaRPr>
          </a:p>
        </p:txBody>
      </p:sp>
      <p:sp>
        <p:nvSpPr>
          <p:cNvPr id="19" name="TextBox 18"/>
          <p:cNvSpPr txBox="1"/>
          <p:nvPr/>
        </p:nvSpPr>
        <p:spPr>
          <a:xfrm>
            <a:off x="1024260" y="3717032"/>
            <a:ext cx="7220148" cy="1152128"/>
          </a:xfrm>
          <a:prstGeom prst="rect">
            <a:avLst/>
          </a:prstGeom>
          <a:solidFill>
            <a:schemeClr val="accent5">
              <a:lumMod val="20000"/>
              <a:lumOff val="80000"/>
            </a:schemeClr>
          </a:solidFill>
          <a:ln w="19050">
            <a:noFill/>
          </a:ln>
        </p:spPr>
        <p:txBody>
          <a:bodyPr>
            <a:noAutofit/>
          </a:bodyPr>
          <a:lstStyle/>
          <a:p>
            <a:pPr indent="457200">
              <a:lnSpc>
                <a:spcPct val="150000"/>
              </a:lnSpc>
            </a:pPr>
            <a:r>
              <a:rPr lang="en-US" altLang="zh-CN" sz="1600" smtClean="0"/>
              <a:t>@</a:t>
            </a:r>
            <a:r>
              <a:rPr lang="en-US" altLang="zh-CN" sz="1600"/>
              <a:t>keyframes animationname {</a:t>
            </a:r>
            <a:endParaRPr lang="zh-CN" altLang="zh-CN" sz="1600"/>
          </a:p>
          <a:p>
            <a:pPr indent="457200">
              <a:lnSpc>
                <a:spcPct val="150000"/>
              </a:lnSpc>
            </a:pPr>
            <a:r>
              <a:rPr lang="en-US" altLang="zh-CN" sz="1600" smtClean="0"/>
              <a:t>	keyframes-selector{css-styles</a:t>
            </a:r>
            <a:r>
              <a:rPr lang="en-US" altLang="zh-CN" sz="1600"/>
              <a:t>;}</a:t>
            </a:r>
            <a:endParaRPr lang="zh-CN" altLang="zh-CN" sz="1600"/>
          </a:p>
          <a:p>
            <a:pPr indent="457200">
              <a:lnSpc>
                <a:spcPct val="150000"/>
              </a:lnSpc>
            </a:pPr>
            <a:r>
              <a:rPr lang="en-US" altLang="zh-CN" sz="1600"/>
              <a:t>}</a:t>
            </a:r>
            <a:endParaRPr lang="zh-CN" altLang="zh-CN" sz="1600"/>
          </a:p>
          <a:p>
            <a:pPr indent="457200">
              <a:lnSpc>
                <a:spcPct val="150000"/>
              </a:lnSpc>
            </a:pPr>
            <a:endParaRPr lang="zh-CN" altLang="zh-CN" sz="1600" smtClean="0"/>
          </a:p>
          <a:p>
            <a:pPr indent="457200">
              <a:lnSpc>
                <a:spcPct val="250000"/>
              </a:lnSpc>
            </a:pPr>
            <a:endParaRPr lang="zh-CN" altLang="zh-CN"/>
          </a:p>
        </p:txBody>
      </p:sp>
      <p:sp>
        <p:nvSpPr>
          <p:cNvPr id="20" name="圆角矩形标注 19"/>
          <p:cNvSpPr/>
          <p:nvPr/>
        </p:nvSpPr>
        <p:spPr>
          <a:xfrm>
            <a:off x="2339752" y="2704694"/>
            <a:ext cx="5432765" cy="715089"/>
          </a:xfrm>
          <a:prstGeom prst="wedgeRoundRectCallout">
            <a:avLst>
              <a:gd name="adj1" fmla="val -29023"/>
              <a:gd name="adj2" fmla="val 111887"/>
              <a:gd name="adj3" fmla="val 16667"/>
            </a:avLst>
          </a:prstGeom>
          <a:solidFill>
            <a:schemeClr val="bg1"/>
          </a:solidFill>
          <a:ln w="19050">
            <a:solidFill>
              <a:schemeClr val="bg2">
                <a:lumMod val="50000"/>
              </a:schemeClr>
            </a:solidFill>
          </a:ln>
        </p:spPr>
        <p:txBody>
          <a:bodyPr wrap="square" rtlCol="0" anchor="ctr">
            <a:spAutoFit/>
          </a:bodyPr>
          <a:lstStyle/>
          <a:p>
            <a:r>
              <a:rPr lang="en-US" altLang="zh-CN"/>
              <a:t>animationname</a:t>
            </a:r>
            <a:r>
              <a:rPr lang="zh-CN" altLang="zh-CN"/>
              <a:t>表示当前动画的名称，它将作为引用时的唯一标识，因此不能为</a:t>
            </a:r>
            <a:r>
              <a:rPr lang="zh-CN" altLang="zh-CN" smtClean="0"/>
              <a:t>空</a:t>
            </a:r>
            <a:r>
              <a:rPr lang="zh-CN" altLang="en-US" smtClean="0"/>
              <a:t>。</a:t>
            </a:r>
            <a:endParaRPr lang="zh-CN" altLang="en-US" dirty="0">
              <a:ea typeface="宋体" pitchFamily="2" charset="-122"/>
            </a:endParaRPr>
          </a:p>
        </p:txBody>
      </p:sp>
      <p:sp>
        <p:nvSpPr>
          <p:cNvPr id="21" name="圆角矩形标注 20"/>
          <p:cNvSpPr/>
          <p:nvPr/>
        </p:nvSpPr>
        <p:spPr>
          <a:xfrm>
            <a:off x="1547664" y="4769500"/>
            <a:ext cx="5432765" cy="1634490"/>
          </a:xfrm>
          <a:prstGeom prst="wedgeRoundRectCallout">
            <a:avLst>
              <a:gd name="adj1" fmla="val -25463"/>
              <a:gd name="adj2" fmla="val -71238"/>
              <a:gd name="adj3" fmla="val 16667"/>
            </a:avLst>
          </a:prstGeom>
          <a:solidFill>
            <a:schemeClr val="bg1"/>
          </a:solidFill>
          <a:ln w="19050">
            <a:solidFill>
              <a:schemeClr val="bg2">
                <a:lumMod val="50000"/>
              </a:schemeClr>
            </a:solidFill>
          </a:ln>
        </p:spPr>
        <p:txBody>
          <a:bodyPr wrap="square" rtlCol="0" anchor="ctr">
            <a:spAutoFit/>
          </a:bodyPr>
          <a:lstStyle/>
          <a:p>
            <a:r>
              <a:rPr lang="en-US" altLang="zh-CN"/>
              <a:t>keyframes-selector</a:t>
            </a:r>
            <a:r>
              <a:rPr lang="zh-CN" altLang="zh-CN"/>
              <a:t>是关键帧选择器，即指定当前关键帧要应用到整个动画过程中的位置值可以是一个百分比、</a:t>
            </a:r>
            <a:r>
              <a:rPr lang="en-US" altLang="zh-CN"/>
              <a:t>from</a:t>
            </a:r>
            <a:r>
              <a:rPr lang="zh-CN" altLang="zh-CN"/>
              <a:t>或者</a:t>
            </a:r>
            <a:r>
              <a:rPr lang="en-US" altLang="zh-CN"/>
              <a:t>to</a:t>
            </a:r>
            <a:r>
              <a:rPr lang="zh-CN" altLang="zh-CN"/>
              <a:t>。其中，</a:t>
            </a:r>
            <a:r>
              <a:rPr lang="en-US" altLang="zh-CN"/>
              <a:t>from</a:t>
            </a:r>
            <a:r>
              <a:rPr lang="zh-CN" altLang="zh-CN"/>
              <a:t>和</a:t>
            </a:r>
            <a:r>
              <a:rPr lang="en-US" altLang="zh-CN"/>
              <a:t>0%</a:t>
            </a:r>
            <a:r>
              <a:rPr lang="zh-CN" altLang="zh-CN"/>
              <a:t>效果相同表示动画的开始，</a:t>
            </a:r>
            <a:r>
              <a:rPr lang="en-US" altLang="zh-CN"/>
              <a:t>to</a:t>
            </a:r>
            <a:r>
              <a:rPr lang="zh-CN" altLang="zh-CN"/>
              <a:t>和</a:t>
            </a:r>
            <a:r>
              <a:rPr lang="en-US" altLang="zh-CN"/>
              <a:t>100%</a:t>
            </a:r>
            <a:r>
              <a:rPr lang="zh-CN" altLang="zh-CN"/>
              <a:t>效果相同表示动画的</a:t>
            </a:r>
            <a:r>
              <a:rPr lang="zh-CN" altLang="zh-CN" smtClean="0"/>
              <a:t>结束</a:t>
            </a:r>
            <a:r>
              <a:rPr lang="zh-CN" altLang="en-US" smtClean="0"/>
              <a:t>。</a:t>
            </a:r>
            <a:endParaRPr lang="zh-CN" altLang="en-US" dirty="0">
              <a:ea typeface="宋体" pitchFamily="2" charset="-122"/>
            </a:endParaRPr>
          </a:p>
        </p:txBody>
      </p:sp>
      <p:sp>
        <p:nvSpPr>
          <p:cNvPr id="22" name="圆角矩形标注 21"/>
          <p:cNvSpPr/>
          <p:nvPr/>
        </p:nvSpPr>
        <p:spPr>
          <a:xfrm>
            <a:off x="2906134" y="4936482"/>
            <a:ext cx="5432765" cy="715089"/>
          </a:xfrm>
          <a:prstGeom prst="wedgeRoundRectCallout">
            <a:avLst>
              <a:gd name="adj1" fmla="val -23844"/>
              <a:gd name="adj2" fmla="val -113042"/>
              <a:gd name="adj3" fmla="val 16667"/>
            </a:avLst>
          </a:prstGeom>
          <a:solidFill>
            <a:schemeClr val="bg1"/>
          </a:solidFill>
          <a:ln w="19050">
            <a:solidFill>
              <a:schemeClr val="bg2">
                <a:lumMod val="50000"/>
              </a:schemeClr>
            </a:solidFill>
          </a:ln>
        </p:spPr>
        <p:txBody>
          <a:bodyPr wrap="square" rtlCol="0" anchor="ctr">
            <a:spAutoFit/>
          </a:bodyPr>
          <a:lstStyle/>
          <a:p>
            <a:r>
              <a:rPr lang="en-US" altLang="zh-CN"/>
              <a:t>css-styles</a:t>
            </a:r>
            <a:r>
              <a:rPr lang="zh-CN" altLang="zh-CN"/>
              <a:t>定义执行到当前关键帧时对应的动画状态。以上三个属性都是必需品，缺一不可。</a:t>
            </a:r>
            <a:endParaRPr lang="zh-CN" altLang="zh-CN" b="1"/>
          </a:p>
        </p:txBody>
      </p:sp>
      <p:sp>
        <p:nvSpPr>
          <p:cNvPr id="10" name="标题 1"/>
          <p:cNvSpPr>
            <a:spLocks noChangeArrowheads="1"/>
          </p:cNvSpPr>
          <p:nvPr/>
        </p:nvSpPr>
        <p:spPr bwMode="auto">
          <a:xfrm>
            <a:off x="1644242" y="207508"/>
            <a:ext cx="7536270"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前导</a:t>
            </a:r>
            <a:r>
              <a:rPr lang="zh-CN" altLang="en-US" sz="3600" b="1">
                <a:solidFill>
                  <a:srgbClr val="0567A2"/>
                </a:solidFill>
                <a:latin typeface="微软雅黑" pitchFamily="34" charset="-122"/>
                <a:ea typeface="微软雅黑" pitchFamily="34" charset="-122"/>
                <a:sym typeface="宋体" charset="-122"/>
              </a:rPr>
              <a:t>知识</a:t>
            </a:r>
            <a:r>
              <a:rPr lang="en-US" altLang="zh-CN" sz="3600" b="1">
                <a:solidFill>
                  <a:srgbClr val="0567A2"/>
                </a:solidFill>
                <a:latin typeface="微软雅黑" pitchFamily="34" charset="-122"/>
                <a:ea typeface="微软雅黑" pitchFamily="34" charset="-122"/>
                <a:sym typeface="宋体" charset="-122"/>
              </a:rPr>
              <a:t>-</a:t>
            </a:r>
            <a:r>
              <a:rPr lang="en-US" altLang="zh-CN" sz="3600" b="1">
                <a:solidFill>
                  <a:srgbClr val="0567A2"/>
                </a:solidFill>
                <a:latin typeface="微软雅黑" pitchFamily="34" charset="-122"/>
                <a:ea typeface="微软雅黑" pitchFamily="34" charset="-122"/>
              </a:rPr>
              <a:t>CSS3 </a:t>
            </a:r>
            <a:r>
              <a:rPr lang="zh-CN" altLang="en-US" sz="3600" b="1" smtClean="0">
                <a:solidFill>
                  <a:srgbClr val="0567A2"/>
                </a:solidFill>
                <a:latin typeface="微软雅黑" pitchFamily="34" charset="-122"/>
                <a:ea typeface="微软雅黑" pitchFamily="34" charset="-122"/>
              </a:rPr>
              <a:t>动画</a:t>
            </a:r>
            <a:endParaRPr lang="zh-CN" altLang="zh-CN" sz="3600" b="1">
              <a:solidFill>
                <a:srgbClr val="0567A2"/>
              </a:solidFill>
              <a:latin typeface="微软雅黑" pitchFamily="34" charset="-122"/>
              <a:ea typeface="微软雅黑" pitchFamily="34" charset="-122"/>
            </a:endParaRPr>
          </a:p>
        </p:txBody>
      </p:sp>
    </p:spTree>
    <p:extLst>
      <p:ext uri="{BB962C8B-B14F-4D97-AF65-F5344CB8AC3E}">
        <p14:creationId xmlns:p14="http://schemas.microsoft.com/office/powerpoint/2010/main" val="101230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animEffect transition="in" filter="wipe(down)">
                                      <p:cBhvr>
                                        <p:cTn id="7" dur="500"/>
                                        <p:tgtEl>
                                          <p:spTgt spid="1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hidden"/>
                                      </p:to>
                                    </p:set>
                                  </p:childTnLst>
                                </p:cTn>
                              </p:par>
                              <p:par>
                                <p:cTn id="22" presetID="2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2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0" grpId="1" animBg="1"/>
      <p:bldP spid="21" grpId="0" animBg="1"/>
      <p:bldP spid="21" grpId="1" animBg="1"/>
      <p:bldP spid="22" grpId="0" animBg="1"/>
      <p:bldP spid="2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0388" y="962025"/>
            <a:ext cx="2454839" cy="583108"/>
          </a:xfrm>
          <a:prstGeom prst="rect">
            <a:avLst/>
          </a:prstGeom>
        </p:spPr>
        <p:txBody>
          <a:bodyPr wrap="none">
            <a:spAutoFit/>
          </a:bodyPr>
          <a:lstStyle/>
          <a:p>
            <a:pPr marL="342900" indent="-342900">
              <a:lnSpc>
                <a:spcPct val="150000"/>
              </a:lnSpc>
              <a:spcBef>
                <a:spcPct val="20000"/>
              </a:spcBef>
              <a:buFontTx/>
              <a:buChar char="•"/>
              <a:defRPr/>
            </a:pPr>
            <a:r>
              <a:rPr lang="en-US" altLang="zh-CN" sz="2400" b="1" smtClean="0">
                <a:solidFill>
                  <a:srgbClr val="0567A2"/>
                </a:solidFill>
              </a:rPr>
              <a:t>animation</a:t>
            </a:r>
            <a:r>
              <a:rPr lang="zh-CN" altLang="zh-CN" sz="2400" b="1" smtClean="0">
                <a:solidFill>
                  <a:srgbClr val="0567A2"/>
                </a:solidFill>
              </a:rPr>
              <a:t>属性</a:t>
            </a:r>
            <a:endParaRPr lang="zh-CN" altLang="zh-CN" sz="2400" b="1">
              <a:solidFill>
                <a:srgbClr val="0567A2"/>
              </a:solidFill>
            </a:endParaRPr>
          </a:p>
        </p:txBody>
      </p:sp>
      <p:sp>
        <p:nvSpPr>
          <p:cNvPr id="18" name="内容占位符 2"/>
          <p:cNvSpPr>
            <a:spLocks noGrp="1"/>
          </p:cNvSpPr>
          <p:nvPr>
            <p:ph idx="4294967295"/>
          </p:nvPr>
        </p:nvSpPr>
        <p:spPr bwMode="auto">
          <a:xfrm>
            <a:off x="481013" y="1620838"/>
            <a:ext cx="7975600" cy="144812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742950" lvl="1" indent="-285750" eaLnBrk="0" fontAlgn="base" hangingPunct="0">
              <a:lnSpc>
                <a:spcPct val="140000"/>
              </a:lnSpc>
              <a:spcBef>
                <a:spcPct val="20000"/>
              </a:spcBef>
              <a:spcAft>
                <a:spcPct val="0"/>
              </a:spcAft>
              <a:buFont typeface="Arial" panose="020B0604020202020204" pitchFamily="34" charset="0"/>
              <a:buChar char="–"/>
              <a:defRPr/>
            </a:pPr>
            <a:r>
              <a:rPr lang="en-US" altLang="zh-CN" sz="1800" kern="0">
                <a:latin typeface="微软雅黑" panose="020B0503020204020204" pitchFamily="34" charset="-122"/>
                <a:ea typeface="微软雅黑" panose="020B0503020204020204" pitchFamily="34" charset="-122"/>
              </a:rPr>
              <a:t>animation</a:t>
            </a:r>
            <a:r>
              <a:rPr lang="zh-CN" altLang="en-US" sz="1800" kern="0">
                <a:latin typeface="微软雅黑" panose="020B0503020204020204" pitchFamily="34" charset="-122"/>
                <a:ea typeface="微软雅黑" panose="020B0503020204020204" pitchFamily="34" charset="-122"/>
              </a:rPr>
              <a:t>属性用于描述动画的</a:t>
            </a:r>
            <a:r>
              <a:rPr lang="en-US" altLang="zh-CN" sz="1800" kern="0">
                <a:latin typeface="微软雅黑" panose="020B0503020204020204" pitchFamily="34" charset="-122"/>
                <a:ea typeface="微软雅黑" panose="020B0503020204020204" pitchFamily="34" charset="-122"/>
              </a:rPr>
              <a:t>CSS</a:t>
            </a:r>
            <a:r>
              <a:rPr lang="zh-CN" altLang="en-US" sz="1800" kern="0">
                <a:latin typeface="微软雅黑" panose="020B0503020204020204" pitchFamily="34" charset="-122"/>
                <a:ea typeface="微软雅黑" panose="020B0503020204020204" pitchFamily="34" charset="-122"/>
              </a:rPr>
              <a:t>声明，包括指定具体动画以及动画时长等行为。</a:t>
            </a:r>
          </a:p>
          <a:p>
            <a:pPr marL="742950" lvl="1" indent="-285750" eaLnBrk="0" fontAlgn="base" hangingPunct="0">
              <a:lnSpc>
                <a:spcPct val="140000"/>
              </a:lnSpc>
              <a:spcBef>
                <a:spcPct val="20000"/>
              </a:spcBef>
              <a:spcAft>
                <a:spcPct val="0"/>
              </a:spcAft>
              <a:buFont typeface="Arial" panose="020B0604020202020204" pitchFamily="34" charset="0"/>
              <a:buChar char="–"/>
              <a:defRPr/>
            </a:pPr>
            <a:r>
              <a:rPr lang="en-US" altLang="zh-CN" sz="1800" kern="0">
                <a:latin typeface="微软雅黑" panose="020B0503020204020204" pitchFamily="34" charset="-122"/>
                <a:ea typeface="微软雅黑" panose="020B0503020204020204" pitchFamily="34" charset="-122"/>
              </a:rPr>
              <a:t>animation</a:t>
            </a:r>
            <a:r>
              <a:rPr lang="zh-CN" altLang="en-US" sz="1800" kern="0">
                <a:latin typeface="微软雅黑" panose="020B0503020204020204" pitchFamily="34" charset="-122"/>
                <a:ea typeface="微软雅黑" panose="020B0503020204020204" pitchFamily="34" charset="-122"/>
              </a:rPr>
              <a:t>属性的基本语法如下所示：</a:t>
            </a:r>
            <a:endParaRPr lang="en-US" altLang="zh-CN" sz="1800" kern="0">
              <a:latin typeface="微软雅黑" panose="020B0503020204020204" pitchFamily="34" charset="-122"/>
              <a:ea typeface="微软雅黑" panose="020B0503020204020204" pitchFamily="34" charset="-122"/>
            </a:endParaRPr>
          </a:p>
        </p:txBody>
      </p:sp>
      <p:sp>
        <p:nvSpPr>
          <p:cNvPr id="19" name="TextBox 18"/>
          <p:cNvSpPr txBox="1"/>
          <p:nvPr/>
        </p:nvSpPr>
        <p:spPr>
          <a:xfrm>
            <a:off x="1024260" y="3284984"/>
            <a:ext cx="7220148" cy="936104"/>
          </a:xfrm>
          <a:prstGeom prst="rect">
            <a:avLst/>
          </a:prstGeom>
          <a:solidFill>
            <a:schemeClr val="accent5">
              <a:lumMod val="20000"/>
              <a:lumOff val="80000"/>
            </a:schemeClr>
          </a:solidFill>
          <a:ln w="19050">
            <a:noFill/>
          </a:ln>
        </p:spPr>
        <p:txBody>
          <a:bodyPr>
            <a:noAutofit/>
          </a:bodyPr>
          <a:lstStyle/>
          <a:p>
            <a:pPr indent="457200">
              <a:lnSpc>
                <a:spcPct val="150000"/>
              </a:lnSpc>
            </a:pPr>
            <a:r>
              <a:rPr lang="en-US" altLang="zh-CN" sz="1600" smtClean="0"/>
              <a:t>animation</a:t>
            </a:r>
            <a:r>
              <a:rPr lang="en-US" altLang="zh-CN" sz="1600"/>
              <a:t>: name duration timing-function delay iteration-count direction fill-mode play-state</a:t>
            </a:r>
            <a:r>
              <a:rPr lang="en-US" altLang="zh-CN" sz="1600" smtClean="0"/>
              <a:t>;</a:t>
            </a:r>
            <a:endParaRPr lang="zh-CN" altLang="zh-CN" sz="1600" smtClean="0"/>
          </a:p>
          <a:p>
            <a:pPr indent="457200">
              <a:lnSpc>
                <a:spcPct val="150000"/>
              </a:lnSpc>
            </a:pPr>
            <a:endParaRPr lang="zh-CN" altLang="zh-CN" sz="1600" smtClean="0"/>
          </a:p>
          <a:p>
            <a:pPr indent="457200">
              <a:lnSpc>
                <a:spcPct val="250000"/>
              </a:lnSpc>
            </a:pPr>
            <a:endParaRPr lang="zh-CN" altLang="zh-CN"/>
          </a:p>
        </p:txBody>
      </p:sp>
      <p:sp>
        <p:nvSpPr>
          <p:cNvPr id="22" name="圆角矩形标注 21"/>
          <p:cNvSpPr/>
          <p:nvPr/>
        </p:nvSpPr>
        <p:spPr>
          <a:xfrm>
            <a:off x="2051720" y="4581128"/>
            <a:ext cx="5432765" cy="715089"/>
          </a:xfrm>
          <a:prstGeom prst="wedgeRoundRectCallout">
            <a:avLst>
              <a:gd name="adj1" fmla="val -32421"/>
              <a:gd name="adj2" fmla="val -128104"/>
              <a:gd name="adj3" fmla="val 16667"/>
            </a:avLst>
          </a:prstGeom>
          <a:solidFill>
            <a:schemeClr val="bg1"/>
          </a:solidFill>
          <a:ln w="19050">
            <a:solidFill>
              <a:schemeClr val="bg2">
                <a:lumMod val="50000"/>
              </a:schemeClr>
            </a:solidFill>
          </a:ln>
        </p:spPr>
        <p:txBody>
          <a:bodyPr wrap="square" rtlCol="0" anchor="ctr">
            <a:spAutoFit/>
          </a:bodyPr>
          <a:lstStyle/>
          <a:p>
            <a:r>
              <a:rPr lang="zh-CN" altLang="zh-CN" smtClean="0"/>
              <a:t>与</a:t>
            </a:r>
            <a:r>
              <a:rPr lang="en-US" altLang="zh-CN"/>
              <a:t>transtion</a:t>
            </a:r>
            <a:r>
              <a:rPr lang="zh-CN" altLang="zh-CN"/>
              <a:t>类似，</a:t>
            </a:r>
            <a:r>
              <a:rPr lang="en-US" altLang="zh-CN"/>
              <a:t>animation</a:t>
            </a:r>
            <a:r>
              <a:rPr lang="zh-CN" altLang="zh-CN"/>
              <a:t>也是一个复合</a:t>
            </a:r>
            <a:r>
              <a:rPr lang="zh-CN" altLang="zh-CN" smtClean="0"/>
              <a:t>属性</a:t>
            </a:r>
            <a:r>
              <a:rPr lang="zh-CN" altLang="en-US" smtClean="0"/>
              <a:t>，以上参数分别对应</a:t>
            </a:r>
            <a:r>
              <a:rPr lang="en-US" altLang="zh-CN" smtClean="0"/>
              <a:t>8</a:t>
            </a:r>
            <a:r>
              <a:rPr lang="zh-CN" altLang="en-US" smtClean="0"/>
              <a:t>个子属性。</a:t>
            </a:r>
            <a:endParaRPr lang="zh-CN" altLang="zh-CN"/>
          </a:p>
        </p:txBody>
      </p:sp>
      <p:sp>
        <p:nvSpPr>
          <p:cNvPr id="8" name="标题 1"/>
          <p:cNvSpPr>
            <a:spLocks noChangeArrowheads="1"/>
          </p:cNvSpPr>
          <p:nvPr/>
        </p:nvSpPr>
        <p:spPr bwMode="auto">
          <a:xfrm>
            <a:off x="1644242" y="207508"/>
            <a:ext cx="7536270"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前导</a:t>
            </a:r>
            <a:r>
              <a:rPr lang="zh-CN" altLang="en-US" sz="3600" b="1">
                <a:solidFill>
                  <a:srgbClr val="0567A2"/>
                </a:solidFill>
                <a:latin typeface="微软雅黑" pitchFamily="34" charset="-122"/>
                <a:ea typeface="微软雅黑" pitchFamily="34" charset="-122"/>
                <a:sym typeface="宋体" charset="-122"/>
              </a:rPr>
              <a:t>知识</a:t>
            </a:r>
            <a:r>
              <a:rPr lang="en-US" altLang="zh-CN" sz="3600" b="1">
                <a:solidFill>
                  <a:srgbClr val="0567A2"/>
                </a:solidFill>
                <a:latin typeface="微软雅黑" pitchFamily="34" charset="-122"/>
                <a:ea typeface="微软雅黑" pitchFamily="34" charset="-122"/>
                <a:sym typeface="宋体" charset="-122"/>
              </a:rPr>
              <a:t>-</a:t>
            </a:r>
            <a:r>
              <a:rPr lang="en-US" altLang="zh-CN" sz="3600" b="1">
                <a:solidFill>
                  <a:srgbClr val="0567A2"/>
                </a:solidFill>
                <a:latin typeface="微软雅黑" pitchFamily="34" charset="-122"/>
                <a:ea typeface="微软雅黑" pitchFamily="34" charset="-122"/>
              </a:rPr>
              <a:t>CSS3 </a:t>
            </a:r>
            <a:r>
              <a:rPr lang="zh-CN" altLang="en-US" sz="3600" b="1" smtClean="0">
                <a:solidFill>
                  <a:srgbClr val="0567A2"/>
                </a:solidFill>
                <a:latin typeface="微软雅黑" pitchFamily="34" charset="-122"/>
                <a:ea typeface="微软雅黑" pitchFamily="34" charset="-122"/>
              </a:rPr>
              <a:t>动画</a:t>
            </a:r>
            <a:endParaRPr lang="zh-CN" altLang="zh-CN" sz="3600" b="1">
              <a:solidFill>
                <a:srgbClr val="0567A2"/>
              </a:solidFill>
              <a:latin typeface="微软雅黑" pitchFamily="34" charset="-122"/>
              <a:ea typeface="微软雅黑" pitchFamily="34" charset="-122"/>
            </a:endParaRPr>
          </a:p>
        </p:txBody>
      </p:sp>
    </p:spTree>
    <p:extLst>
      <p:ext uri="{BB962C8B-B14F-4D97-AF65-F5344CB8AC3E}">
        <p14:creationId xmlns:p14="http://schemas.microsoft.com/office/powerpoint/2010/main" val="368900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animEffect transition="in" filter="wipe(down)">
                                      <p:cBhvr>
                                        <p:cTn id="7" dur="500"/>
                                        <p:tgtEl>
                                          <p:spTgt spid="18">
                                            <p:txEl>
                                              <p:pRg st="1" end="1"/>
                                            </p:txEl>
                                          </p:spTgt>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0388" y="962025"/>
            <a:ext cx="3477555" cy="583108"/>
          </a:xfrm>
          <a:prstGeom prst="rect">
            <a:avLst/>
          </a:prstGeom>
        </p:spPr>
        <p:txBody>
          <a:bodyPr wrap="none">
            <a:spAutoFit/>
          </a:bodyPr>
          <a:lstStyle/>
          <a:p>
            <a:pPr marL="342900" indent="-342900">
              <a:lnSpc>
                <a:spcPct val="150000"/>
              </a:lnSpc>
              <a:spcBef>
                <a:spcPct val="20000"/>
              </a:spcBef>
              <a:buFontTx/>
              <a:buChar char="•"/>
              <a:defRPr/>
            </a:pPr>
            <a:r>
              <a:rPr lang="en-US" altLang="zh-CN" sz="2400" b="1" smtClean="0">
                <a:solidFill>
                  <a:srgbClr val="0567A2"/>
                </a:solidFill>
              </a:rPr>
              <a:t>animation</a:t>
            </a:r>
            <a:r>
              <a:rPr lang="zh-CN" altLang="zh-CN" sz="2400" b="1" smtClean="0">
                <a:solidFill>
                  <a:srgbClr val="0567A2"/>
                </a:solidFill>
              </a:rPr>
              <a:t>属性</a:t>
            </a:r>
            <a:r>
              <a:rPr lang="en-US" altLang="zh-CN" sz="2400" b="1" smtClean="0">
                <a:solidFill>
                  <a:srgbClr val="0567A2"/>
                </a:solidFill>
              </a:rPr>
              <a:t>-</a:t>
            </a:r>
            <a:r>
              <a:rPr lang="zh-CN" altLang="en-US" sz="2400" b="1" smtClean="0">
                <a:solidFill>
                  <a:srgbClr val="0567A2"/>
                </a:solidFill>
              </a:rPr>
              <a:t>子属性</a:t>
            </a:r>
            <a:endParaRPr lang="zh-CN" altLang="zh-CN" sz="2400" b="1">
              <a:solidFill>
                <a:srgbClr val="0567A2"/>
              </a:solidFill>
            </a:endParaRPr>
          </a:p>
        </p:txBody>
      </p:sp>
      <p:graphicFrame>
        <p:nvGraphicFramePr>
          <p:cNvPr id="8" name="表格 7"/>
          <p:cNvGraphicFramePr>
            <a:graphicFrameLocks noGrp="1"/>
          </p:cNvGraphicFramePr>
          <p:nvPr>
            <p:extLst>
              <p:ext uri="{D42A27DB-BD31-4B8C-83A1-F6EECF244321}">
                <p14:modId xmlns:p14="http://schemas.microsoft.com/office/powerpoint/2010/main" val="553013318"/>
              </p:ext>
            </p:extLst>
          </p:nvPr>
        </p:nvGraphicFramePr>
        <p:xfrm>
          <a:off x="1784524" y="2024038"/>
          <a:ext cx="4731692" cy="3853234"/>
        </p:xfrm>
        <a:graphic>
          <a:graphicData uri="http://schemas.openxmlformats.org/drawingml/2006/table">
            <a:tbl>
              <a:tblPr firstRow="1" firstCol="1" lastRow="1" lastCol="1" bandRow="1" bandCol="1"/>
              <a:tblGrid>
                <a:gridCol w="2067396"/>
                <a:gridCol w="2664296"/>
              </a:tblGrid>
              <a:tr h="331385">
                <a:tc>
                  <a:txBody>
                    <a:bodyPr/>
                    <a:lstStyle/>
                    <a:p>
                      <a:pPr marL="0" indent="-266700" algn="l" defTabSz="914400" rtl="0" eaLnBrk="1" latinLnBrk="0" hangingPunct="1">
                        <a:spcAft>
                          <a:spcPts val="0"/>
                        </a:spcAft>
                        <a:tabLst>
                          <a:tab pos="356235" algn="l"/>
                        </a:tabLst>
                      </a:pPr>
                      <a:r>
                        <a:rPr lang="zh-CN" altLang="zh-CN" sz="1400" b="1" kern="100" smtClean="0">
                          <a:solidFill>
                            <a:schemeClr val="dk1"/>
                          </a:solidFill>
                          <a:effectLst/>
                          <a:latin typeface="微软雅黑" panose="020B0503020204020204" pitchFamily="34" charset="-122"/>
                          <a:ea typeface="微软雅黑" panose="020B0503020204020204" pitchFamily="34" charset="-122"/>
                          <a:cs typeface="+mn-cs"/>
                        </a:rPr>
                        <a:t>属性</a:t>
                      </a:r>
                      <a:endParaRPr lang="zh-CN" sz="14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indent="-266700" algn="l" defTabSz="914400" rtl="0" eaLnBrk="1" latinLnBrk="0" hangingPunct="1">
                        <a:spcAft>
                          <a:spcPts val="0"/>
                        </a:spcAft>
                        <a:tabLst>
                          <a:tab pos="356235" algn="l"/>
                        </a:tabLst>
                      </a:pPr>
                      <a:r>
                        <a:rPr lang="en-US" altLang="zh-CN" sz="1400" b="1" kern="100" smtClean="0">
                          <a:solidFill>
                            <a:schemeClr val="dk1"/>
                          </a:solidFill>
                          <a:effectLst/>
                          <a:latin typeface="微软雅黑" panose="020B0503020204020204" pitchFamily="34" charset="-122"/>
                          <a:ea typeface="微软雅黑" panose="020B0503020204020204" pitchFamily="34" charset="-122"/>
                          <a:cs typeface="+mn-cs"/>
                        </a:rPr>
                        <a:t>    </a:t>
                      </a:r>
                      <a:r>
                        <a:rPr lang="zh-CN" sz="1400" b="1" kern="100" smtClean="0">
                          <a:solidFill>
                            <a:schemeClr val="dk1"/>
                          </a:solidFill>
                          <a:effectLst/>
                          <a:latin typeface="微软雅黑" panose="020B0503020204020204" pitchFamily="34" charset="-122"/>
                          <a:ea typeface="微软雅黑" panose="020B0503020204020204" pitchFamily="34" charset="-122"/>
                          <a:cs typeface="+mn-cs"/>
                        </a:rPr>
                        <a:t>描述</a:t>
                      </a:r>
                      <a:endParaRPr lang="zh-CN" sz="14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413286">
                <a:tc>
                  <a:txBody>
                    <a:bodyPr/>
                    <a:lstStyle/>
                    <a:p>
                      <a:pPr marL="0" algn="just" defTabSz="914400" rtl="0" eaLnBrk="1" latinLnBrk="0" hangingPunct="1">
                        <a:spcAft>
                          <a:spcPts val="0"/>
                        </a:spcAft>
                      </a:pPr>
                      <a:r>
                        <a:rPr lang="en-US" sz="1100" b="1" kern="100">
                          <a:solidFill>
                            <a:schemeClr val="dk1"/>
                          </a:solidFill>
                          <a:effectLst/>
                          <a:latin typeface="微软雅黑" panose="020B0503020204020204" pitchFamily="34" charset="-122"/>
                          <a:ea typeface="微软雅黑" panose="020B0503020204020204" pitchFamily="34" charset="-122"/>
                          <a:cs typeface="+mn-cs"/>
                        </a:rPr>
                        <a:t>animation-name</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规定</a:t>
                      </a:r>
                      <a:r>
                        <a:rPr lang="en-US" sz="1100" b="0" kern="100">
                          <a:solidFill>
                            <a:prstClr val="black"/>
                          </a:solidFill>
                          <a:latin typeface="微软雅黑" panose="020B0503020204020204" pitchFamily="34" charset="-122"/>
                          <a:ea typeface="微软雅黑" panose="020B0503020204020204" pitchFamily="34" charset="-122"/>
                          <a:cs typeface="+mn-cs"/>
                        </a:rPr>
                        <a:t> @keyframes </a:t>
                      </a:r>
                      <a:r>
                        <a:rPr lang="zh-CN" sz="1100" b="0" kern="100">
                          <a:solidFill>
                            <a:prstClr val="black"/>
                          </a:solidFill>
                          <a:latin typeface="微软雅黑" panose="020B0503020204020204" pitchFamily="34" charset="-122"/>
                          <a:ea typeface="微软雅黑" panose="020B0503020204020204" pitchFamily="34" charset="-122"/>
                          <a:cs typeface="+mn-cs"/>
                        </a:rPr>
                        <a:t>动画的名称。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413286">
                <a:tc>
                  <a:txBody>
                    <a:bodyPr/>
                    <a:lstStyle/>
                    <a:p>
                      <a:pPr marL="0" algn="just" defTabSz="914400" rtl="0" eaLnBrk="1" latinLnBrk="0" hangingPunct="1">
                        <a:spcAft>
                          <a:spcPts val="0"/>
                        </a:spcAft>
                      </a:pPr>
                      <a:r>
                        <a:rPr lang="en-US" sz="1100" b="1" kern="100">
                          <a:solidFill>
                            <a:schemeClr val="dk1"/>
                          </a:solidFill>
                          <a:effectLst/>
                          <a:latin typeface="微软雅黑" panose="020B0503020204020204" pitchFamily="34" charset="-122"/>
                          <a:ea typeface="微软雅黑" panose="020B0503020204020204" pitchFamily="34" charset="-122"/>
                          <a:cs typeface="+mn-cs"/>
                        </a:rPr>
                        <a:t>animation- duration</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规定动画完成一个周期所花费时间。</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413286">
                <a:tc>
                  <a:txBody>
                    <a:bodyPr/>
                    <a:lstStyle/>
                    <a:p>
                      <a:pPr marL="0" algn="just" defTabSz="914400" rtl="0" eaLnBrk="1" latinLnBrk="0" hangingPunct="1">
                        <a:spcAft>
                          <a:spcPts val="0"/>
                        </a:spcAft>
                      </a:pPr>
                      <a:r>
                        <a:rPr lang="en-US" sz="1100" b="1" kern="100">
                          <a:solidFill>
                            <a:schemeClr val="dk1"/>
                          </a:solidFill>
                          <a:effectLst/>
                          <a:latin typeface="微软雅黑" panose="020B0503020204020204" pitchFamily="34" charset="-122"/>
                          <a:ea typeface="微软雅黑" panose="020B0503020204020204" pitchFamily="34" charset="-122"/>
                          <a:cs typeface="+mn-cs"/>
                        </a:rPr>
                        <a:t>animation- timing-function</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规定动画的速度曲线。</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422630">
                <a:tc>
                  <a:txBody>
                    <a:bodyPr/>
                    <a:lstStyle/>
                    <a:p>
                      <a:pPr marL="0" algn="just" defTabSz="914400" rtl="0" eaLnBrk="1" latinLnBrk="0" hangingPunct="1">
                        <a:spcAft>
                          <a:spcPts val="0"/>
                        </a:spcAft>
                      </a:pPr>
                      <a:r>
                        <a:rPr lang="en-US" sz="1100" b="1" kern="100">
                          <a:solidFill>
                            <a:schemeClr val="dk1"/>
                          </a:solidFill>
                          <a:effectLst/>
                          <a:latin typeface="微软雅黑" panose="020B0503020204020204" pitchFamily="34" charset="-122"/>
                          <a:ea typeface="微软雅黑" panose="020B0503020204020204" pitchFamily="34" charset="-122"/>
                          <a:cs typeface="+mn-cs"/>
                        </a:rPr>
                        <a:t>animation-delay</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规定动画开始前的延迟，可选。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423950">
                <a:tc>
                  <a:txBody>
                    <a:bodyPr/>
                    <a:lstStyle/>
                    <a:p>
                      <a:pPr marL="0" algn="just" defTabSz="914400" rtl="0" eaLnBrk="1" latinLnBrk="0" hangingPunct="1">
                        <a:spcAft>
                          <a:spcPts val="0"/>
                        </a:spcAft>
                      </a:pPr>
                      <a:r>
                        <a:rPr lang="en-US" sz="1100" b="1" kern="100">
                          <a:solidFill>
                            <a:schemeClr val="dk1"/>
                          </a:solidFill>
                          <a:effectLst/>
                          <a:latin typeface="微软雅黑" panose="020B0503020204020204" pitchFamily="34" charset="-122"/>
                          <a:ea typeface="微软雅黑" panose="020B0503020204020204" pitchFamily="34" charset="-122"/>
                          <a:cs typeface="+mn-cs"/>
                        </a:rPr>
                        <a:t>animation- iteration-count</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规定动画被播放的次数。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516609">
                <a:tc>
                  <a:txBody>
                    <a:bodyPr/>
                    <a:lstStyle/>
                    <a:p>
                      <a:pPr marL="0" algn="just" defTabSz="914400" rtl="0" eaLnBrk="1" latinLnBrk="0" hangingPunct="1">
                        <a:spcAft>
                          <a:spcPts val="0"/>
                        </a:spcAft>
                      </a:pPr>
                      <a:r>
                        <a:rPr lang="en-US" sz="1100" b="1" kern="100">
                          <a:solidFill>
                            <a:schemeClr val="dk1"/>
                          </a:solidFill>
                          <a:effectLst/>
                          <a:latin typeface="微软雅黑" panose="020B0503020204020204" pitchFamily="34" charset="-122"/>
                          <a:ea typeface="微软雅黑" panose="020B0503020204020204" pitchFamily="34" charset="-122"/>
                          <a:cs typeface="+mn-cs"/>
                        </a:rPr>
                        <a:t>animation- direction</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规定动画是否在下一周期逆向播放。</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393986">
                <a:tc>
                  <a:txBody>
                    <a:bodyPr/>
                    <a:lstStyle/>
                    <a:p>
                      <a:pPr marL="0" algn="just" defTabSz="914400" rtl="0" eaLnBrk="1" latinLnBrk="0" hangingPunct="1">
                        <a:spcAft>
                          <a:spcPts val="0"/>
                        </a:spcAft>
                      </a:pPr>
                      <a:r>
                        <a:rPr lang="en-US" sz="1100" b="1" kern="100">
                          <a:solidFill>
                            <a:schemeClr val="dk1"/>
                          </a:solidFill>
                          <a:effectLst/>
                          <a:latin typeface="微软雅黑" panose="020B0503020204020204" pitchFamily="34" charset="-122"/>
                          <a:ea typeface="微软雅黑" panose="020B0503020204020204" pitchFamily="34" charset="-122"/>
                          <a:cs typeface="+mn-cs"/>
                        </a:rPr>
                        <a:t>animation- play-state</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规定动画是否正在运行或暂停。</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524816">
                <a:tc>
                  <a:txBody>
                    <a:bodyPr/>
                    <a:lstStyle/>
                    <a:p>
                      <a:pPr marL="0" algn="just" defTabSz="914400" rtl="0" eaLnBrk="1" latinLnBrk="0" hangingPunct="1">
                        <a:spcAft>
                          <a:spcPts val="0"/>
                        </a:spcAft>
                      </a:pPr>
                      <a:r>
                        <a:rPr lang="en-US" sz="1100" b="1" kern="100">
                          <a:solidFill>
                            <a:schemeClr val="dk1"/>
                          </a:solidFill>
                          <a:effectLst/>
                          <a:latin typeface="微软雅黑" panose="020B0503020204020204" pitchFamily="34" charset="-122"/>
                          <a:ea typeface="微软雅黑" panose="020B0503020204020204" pitchFamily="34" charset="-122"/>
                          <a:cs typeface="+mn-cs"/>
                        </a:rPr>
                        <a:t>animation- play-state</a:t>
                      </a:r>
                      <a:endParaRPr lang="zh-CN" sz="1100" b="1"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a:spcAft>
                          <a:spcPts val="0"/>
                        </a:spcAft>
                      </a:pPr>
                      <a:r>
                        <a:rPr lang="zh-CN" sz="1100" b="0" kern="100">
                          <a:solidFill>
                            <a:prstClr val="black"/>
                          </a:solidFill>
                          <a:latin typeface="微软雅黑" panose="020B0503020204020204" pitchFamily="34" charset="-122"/>
                          <a:ea typeface="微软雅黑" panose="020B0503020204020204" pitchFamily="34" charset="-122"/>
                          <a:cs typeface="+mn-cs"/>
                        </a:rPr>
                        <a:t>规定动画是否正在运行或暂停。</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r>
            </a:tbl>
          </a:graphicData>
        </a:graphic>
      </p:graphicFrame>
      <p:sp>
        <p:nvSpPr>
          <p:cNvPr id="9" name="矩形标注 8"/>
          <p:cNvSpPr/>
          <p:nvPr/>
        </p:nvSpPr>
        <p:spPr>
          <a:xfrm>
            <a:off x="4788024" y="1760794"/>
            <a:ext cx="4032448" cy="1368152"/>
          </a:xfrm>
          <a:prstGeom prst="wedgeRectCallout">
            <a:avLst>
              <a:gd name="adj1" fmla="val -82429"/>
              <a:gd name="adj2" fmla="val -1653"/>
            </a:avLst>
          </a:prstGeom>
          <a:solidFill>
            <a:schemeClr val="bg1"/>
          </a:solidFill>
          <a:ln w="19050">
            <a:solidFill>
              <a:schemeClr val="bg2">
                <a:lumMod val="50000"/>
              </a:schemeClr>
            </a:solidFill>
          </a:ln>
        </p:spPr>
        <p:txBody>
          <a:bodyPr wrap="square" rtlCol="0" anchor="ctr">
            <a:noAutofit/>
          </a:bodyPr>
          <a:lstStyle/>
          <a:p>
            <a:pPr algn="ctr"/>
            <a:endParaRPr lang="zh-CN" altLang="en-US" dirty="0">
              <a:ea typeface="宋体" pitchFamily="2" charset="-122"/>
            </a:endParaRPr>
          </a:p>
        </p:txBody>
      </p:sp>
      <p:graphicFrame>
        <p:nvGraphicFramePr>
          <p:cNvPr id="11" name="表格 10"/>
          <p:cNvGraphicFramePr>
            <a:graphicFrameLocks noGrp="1"/>
          </p:cNvGraphicFramePr>
          <p:nvPr>
            <p:extLst>
              <p:ext uri="{D42A27DB-BD31-4B8C-83A1-F6EECF244321}">
                <p14:modId xmlns:p14="http://schemas.microsoft.com/office/powerpoint/2010/main" val="3531026294"/>
              </p:ext>
            </p:extLst>
          </p:nvPr>
        </p:nvGraphicFramePr>
        <p:xfrm>
          <a:off x="4860032" y="1841904"/>
          <a:ext cx="3888432" cy="1227056"/>
        </p:xfrm>
        <a:graphic>
          <a:graphicData uri="http://schemas.openxmlformats.org/drawingml/2006/table">
            <a:tbl>
              <a:tblPr firstRow="1" firstCol="1" lastRow="1" lastCol="1" bandRow="1" bandCol="1"/>
              <a:tblGrid>
                <a:gridCol w="936104"/>
                <a:gridCol w="2952328"/>
              </a:tblGrid>
              <a:tr h="350214">
                <a:tc>
                  <a:txBody>
                    <a:bodyPr/>
                    <a:lstStyle/>
                    <a:p>
                      <a:pPr algn="ctr">
                        <a:spcAft>
                          <a:spcPts val="0"/>
                        </a:spcAft>
                      </a:pPr>
                      <a:r>
                        <a:rPr lang="zh-CN" sz="1050" b="1" kern="100">
                          <a:effectLst/>
                          <a:latin typeface="Calibri"/>
                          <a:ea typeface="宋体"/>
                          <a:cs typeface="Times New Roman"/>
                        </a:rPr>
                        <a:t>允许取值</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zh-CN" sz="1050" b="1" kern="100">
                          <a:effectLst/>
                          <a:latin typeface="Calibri"/>
                          <a:ea typeface="宋体"/>
                          <a:cs typeface="Times New Roman"/>
                        </a:rPr>
                        <a:t>描述</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414032">
                <a:tc>
                  <a:txBody>
                    <a:bodyPr/>
                    <a:lstStyle/>
                    <a:p>
                      <a:pPr algn="just">
                        <a:spcAft>
                          <a:spcPts val="0"/>
                        </a:spcAft>
                      </a:pPr>
                      <a:r>
                        <a:rPr lang="en-US" sz="1050" kern="0" smtClean="0">
                          <a:effectLst/>
                          <a:latin typeface="Times New Roman"/>
                          <a:ea typeface="宋体"/>
                          <a:cs typeface="Times New Roman"/>
                        </a:rPr>
                        <a:t>keyframename</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just">
                        <a:spcAft>
                          <a:spcPts val="0"/>
                        </a:spcAft>
                      </a:pPr>
                      <a:r>
                        <a:rPr lang="zh-CN" sz="1050" kern="0">
                          <a:effectLst/>
                          <a:latin typeface="Times New Roman"/>
                          <a:ea typeface="宋体"/>
                          <a:cs typeface="Times New Roman"/>
                        </a:rPr>
                        <a:t>规定需要绑定到选择器的</a:t>
                      </a:r>
                      <a:r>
                        <a:rPr lang="en-US" sz="1050" kern="0">
                          <a:effectLst/>
                          <a:latin typeface="Times New Roman"/>
                          <a:ea typeface="宋体"/>
                          <a:cs typeface="Times New Roman"/>
                        </a:rPr>
                        <a:t> keyframe </a:t>
                      </a:r>
                      <a:r>
                        <a:rPr lang="zh-CN" sz="1050" kern="0">
                          <a:effectLst/>
                          <a:latin typeface="Times New Roman"/>
                          <a:ea typeface="宋体"/>
                          <a:cs typeface="Times New Roman"/>
                        </a:rPr>
                        <a:t>的名称。</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462810">
                <a:tc>
                  <a:txBody>
                    <a:bodyPr/>
                    <a:lstStyle/>
                    <a:p>
                      <a:pPr algn="just">
                        <a:spcAft>
                          <a:spcPts val="0"/>
                        </a:spcAft>
                      </a:pPr>
                      <a:r>
                        <a:rPr lang="en-US" sz="1050" kern="0">
                          <a:effectLst/>
                          <a:latin typeface="Times New Roman"/>
                          <a:ea typeface="宋体"/>
                          <a:cs typeface="Times New Roman"/>
                        </a:rPr>
                        <a:t>none</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zh-CN" sz="1050" kern="0">
                          <a:effectLst/>
                          <a:latin typeface="Times New Roman"/>
                          <a:ea typeface="宋体"/>
                          <a:cs typeface="Times New Roman"/>
                        </a:rPr>
                        <a:t>规定无动画效果（可用于覆盖来自级联的动画）。</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r>
            </a:tbl>
          </a:graphicData>
        </a:graphic>
      </p:graphicFrame>
      <p:sp>
        <p:nvSpPr>
          <p:cNvPr id="12" name="矩形标注 11"/>
          <p:cNvSpPr/>
          <p:nvPr/>
        </p:nvSpPr>
        <p:spPr>
          <a:xfrm>
            <a:off x="4355976" y="2276872"/>
            <a:ext cx="4032448" cy="720080"/>
          </a:xfrm>
          <a:prstGeom prst="wedgeRectCallout">
            <a:avLst>
              <a:gd name="adj1" fmla="val -70053"/>
              <a:gd name="adj2" fmla="val 54103"/>
            </a:avLst>
          </a:prstGeom>
          <a:solidFill>
            <a:schemeClr val="bg1"/>
          </a:solidFill>
          <a:ln w="19050">
            <a:solidFill>
              <a:schemeClr val="bg2">
                <a:lumMod val="50000"/>
              </a:schemeClr>
            </a:solidFill>
          </a:ln>
        </p:spPr>
        <p:txBody>
          <a:bodyPr wrap="square" rtlCol="0" anchor="ctr">
            <a:noAutofit/>
          </a:bodyPr>
          <a:lstStyle/>
          <a:p>
            <a:pPr algn="ctr"/>
            <a:endParaRPr lang="zh-CN" altLang="en-US" dirty="0">
              <a:ea typeface="宋体" pitchFamily="2" charset="-122"/>
            </a:endParaRPr>
          </a:p>
        </p:txBody>
      </p:sp>
      <p:graphicFrame>
        <p:nvGraphicFramePr>
          <p:cNvPr id="13" name="表格 12"/>
          <p:cNvGraphicFramePr>
            <a:graphicFrameLocks noGrp="1"/>
          </p:cNvGraphicFramePr>
          <p:nvPr>
            <p:extLst>
              <p:ext uri="{D42A27DB-BD31-4B8C-83A1-F6EECF244321}">
                <p14:modId xmlns:p14="http://schemas.microsoft.com/office/powerpoint/2010/main" val="1083100614"/>
              </p:ext>
            </p:extLst>
          </p:nvPr>
        </p:nvGraphicFramePr>
        <p:xfrm>
          <a:off x="4427539" y="2347489"/>
          <a:ext cx="3888432" cy="578846"/>
        </p:xfrm>
        <a:graphic>
          <a:graphicData uri="http://schemas.openxmlformats.org/drawingml/2006/table">
            <a:tbl>
              <a:tblPr firstRow="1" firstCol="1" lastRow="1" lastCol="1" bandRow="1" bandCol="1"/>
              <a:tblGrid>
                <a:gridCol w="864096"/>
                <a:gridCol w="3024336"/>
              </a:tblGrid>
              <a:tr h="290814">
                <a:tc>
                  <a:txBody>
                    <a:bodyPr/>
                    <a:lstStyle/>
                    <a:p>
                      <a:pPr algn="ctr">
                        <a:spcAft>
                          <a:spcPts val="0"/>
                        </a:spcAft>
                      </a:pPr>
                      <a:r>
                        <a:rPr lang="zh-CN" sz="1050" b="1" kern="100">
                          <a:effectLst/>
                          <a:latin typeface="Calibri"/>
                          <a:ea typeface="宋体"/>
                          <a:cs typeface="Times New Roman"/>
                        </a:rPr>
                        <a:t>允许取值</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zh-CN" sz="1050" b="1" kern="100">
                          <a:effectLst/>
                          <a:latin typeface="Calibri"/>
                          <a:ea typeface="宋体"/>
                          <a:cs typeface="Times New Roman"/>
                        </a:rPr>
                        <a:t>描述</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288032">
                <a:tc>
                  <a:txBody>
                    <a:bodyPr/>
                    <a:lstStyle/>
                    <a:p>
                      <a:pPr indent="200025">
                        <a:spcAft>
                          <a:spcPts val="0"/>
                        </a:spcAft>
                      </a:pPr>
                      <a:r>
                        <a:rPr lang="en-US" sz="1050" kern="100">
                          <a:effectLst/>
                          <a:latin typeface="Times New Roman"/>
                          <a:ea typeface="宋体"/>
                        </a:rPr>
                        <a:t>time</a:t>
                      </a:r>
                      <a:r>
                        <a:rPr lang="zh-CN" sz="1050" kern="100">
                          <a:effectLst/>
                          <a:latin typeface="Times New Roman"/>
                          <a:ea typeface="宋体"/>
                        </a:rPr>
                        <a:t>值</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200025">
                        <a:spcAft>
                          <a:spcPts val="0"/>
                        </a:spcAft>
                      </a:pPr>
                      <a:r>
                        <a:rPr lang="zh-CN" sz="1050" kern="100">
                          <a:effectLst/>
                          <a:latin typeface="Times New Roman"/>
                          <a:ea typeface="宋体"/>
                        </a:rPr>
                        <a:t>以秒或毫秒计，默认是</a:t>
                      </a:r>
                      <a:r>
                        <a:rPr lang="en-US" sz="1050" kern="100">
                          <a:effectLst/>
                          <a:latin typeface="Times New Roman"/>
                          <a:ea typeface="宋体"/>
                        </a:rPr>
                        <a:t>0</a:t>
                      </a:r>
                      <a:r>
                        <a:rPr lang="zh-CN" sz="1050" kern="100">
                          <a:effectLst/>
                          <a:latin typeface="Times New Roman"/>
                          <a:ea typeface="宋体"/>
                        </a:rPr>
                        <a:t>。</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sp>
        <p:nvSpPr>
          <p:cNvPr id="14" name="矩形标注 13"/>
          <p:cNvSpPr/>
          <p:nvPr/>
        </p:nvSpPr>
        <p:spPr>
          <a:xfrm>
            <a:off x="4644008" y="2492896"/>
            <a:ext cx="4032448" cy="3096344"/>
          </a:xfrm>
          <a:prstGeom prst="wedgeRectCallout">
            <a:avLst>
              <a:gd name="adj1" fmla="val -71963"/>
              <a:gd name="adj2" fmla="val -18608"/>
            </a:avLst>
          </a:prstGeom>
          <a:solidFill>
            <a:schemeClr val="bg1"/>
          </a:solidFill>
          <a:ln w="19050">
            <a:solidFill>
              <a:schemeClr val="bg2">
                <a:lumMod val="50000"/>
              </a:schemeClr>
            </a:solidFill>
          </a:ln>
        </p:spPr>
        <p:txBody>
          <a:bodyPr wrap="square" rtlCol="0" anchor="ctr">
            <a:noAutofit/>
          </a:bodyPr>
          <a:lstStyle/>
          <a:p>
            <a:pPr algn="ctr"/>
            <a:endParaRPr lang="zh-CN" altLang="en-US" dirty="0">
              <a:ea typeface="宋体" pitchFamily="2" charset="-122"/>
            </a:endParaRPr>
          </a:p>
        </p:txBody>
      </p:sp>
      <p:graphicFrame>
        <p:nvGraphicFramePr>
          <p:cNvPr id="15" name="表格 14"/>
          <p:cNvGraphicFramePr>
            <a:graphicFrameLocks noGrp="1"/>
          </p:cNvGraphicFramePr>
          <p:nvPr>
            <p:extLst>
              <p:ext uri="{D42A27DB-BD31-4B8C-83A1-F6EECF244321}">
                <p14:modId xmlns:p14="http://schemas.microsoft.com/office/powerpoint/2010/main" val="639517716"/>
              </p:ext>
            </p:extLst>
          </p:nvPr>
        </p:nvGraphicFramePr>
        <p:xfrm>
          <a:off x="4716016" y="2564905"/>
          <a:ext cx="3888432" cy="2968187"/>
        </p:xfrm>
        <a:graphic>
          <a:graphicData uri="http://schemas.openxmlformats.org/drawingml/2006/table">
            <a:tbl>
              <a:tblPr firstRow="1" firstCol="1" lastRow="1" lastCol="1" bandRow="1" bandCol="1"/>
              <a:tblGrid>
                <a:gridCol w="1296144"/>
                <a:gridCol w="2592288"/>
              </a:tblGrid>
              <a:tr h="360039">
                <a:tc>
                  <a:txBody>
                    <a:bodyPr/>
                    <a:lstStyle/>
                    <a:p>
                      <a:pPr algn="ctr">
                        <a:spcAft>
                          <a:spcPts val="0"/>
                        </a:spcAft>
                      </a:pPr>
                      <a:r>
                        <a:rPr lang="zh-CN" sz="1050" b="1" kern="100">
                          <a:effectLst/>
                          <a:latin typeface="Calibri"/>
                          <a:ea typeface="宋体"/>
                          <a:cs typeface="Times New Roman"/>
                        </a:rPr>
                        <a:t>允许取值</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zh-CN" sz="1050" b="1" kern="100">
                          <a:effectLst/>
                          <a:latin typeface="Calibri"/>
                          <a:ea typeface="宋体"/>
                          <a:cs typeface="Times New Roman"/>
                        </a:rPr>
                        <a:t>描述</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402843">
                <a:tc>
                  <a:txBody>
                    <a:bodyPr/>
                    <a:lstStyle/>
                    <a:p>
                      <a:pPr algn="just">
                        <a:spcAft>
                          <a:spcPts val="0"/>
                        </a:spcAft>
                      </a:pPr>
                      <a:r>
                        <a:rPr lang="en-US" sz="1050" kern="0">
                          <a:effectLst/>
                          <a:latin typeface="Times New Roman"/>
                          <a:ea typeface="宋体"/>
                          <a:cs typeface="Times New Roman"/>
                        </a:rPr>
                        <a:t>linear</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just">
                        <a:spcAft>
                          <a:spcPts val="0"/>
                        </a:spcAft>
                      </a:pPr>
                      <a:r>
                        <a:rPr lang="zh-CN" sz="1050" kern="0">
                          <a:effectLst/>
                          <a:latin typeface="Times New Roman"/>
                          <a:ea typeface="宋体"/>
                          <a:cs typeface="Times New Roman"/>
                        </a:rPr>
                        <a:t>动画从头到尾的速度是相同的。</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402843">
                <a:tc>
                  <a:txBody>
                    <a:bodyPr/>
                    <a:lstStyle/>
                    <a:p>
                      <a:pPr algn="just">
                        <a:spcAft>
                          <a:spcPts val="0"/>
                        </a:spcAft>
                      </a:pPr>
                      <a:r>
                        <a:rPr lang="en-US" sz="1050" kern="0">
                          <a:effectLst/>
                          <a:latin typeface="Times New Roman"/>
                          <a:ea typeface="宋体"/>
                          <a:cs typeface="Times New Roman"/>
                        </a:rPr>
                        <a:t>ease</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zh-CN" sz="1050" kern="0">
                          <a:effectLst/>
                          <a:latin typeface="Times New Roman"/>
                          <a:ea typeface="宋体"/>
                          <a:cs typeface="Times New Roman"/>
                        </a:rPr>
                        <a:t>默认值。动画以低速开始，然后加快，在结束前变慢。</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414032">
                <a:tc>
                  <a:txBody>
                    <a:bodyPr/>
                    <a:lstStyle/>
                    <a:p>
                      <a:pPr algn="just">
                        <a:spcAft>
                          <a:spcPts val="0"/>
                        </a:spcAft>
                      </a:pPr>
                      <a:r>
                        <a:rPr lang="en-US" sz="1050" kern="0">
                          <a:effectLst/>
                          <a:latin typeface="Times New Roman"/>
                          <a:ea typeface="宋体"/>
                          <a:cs typeface="Times New Roman"/>
                        </a:rPr>
                        <a:t>ease-in</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just">
                        <a:spcAft>
                          <a:spcPts val="0"/>
                        </a:spcAft>
                      </a:pPr>
                      <a:r>
                        <a:rPr lang="zh-CN" sz="1050" kern="0">
                          <a:effectLst/>
                          <a:latin typeface="Times New Roman"/>
                          <a:ea typeface="宋体"/>
                          <a:cs typeface="Times New Roman"/>
                        </a:rPr>
                        <a:t>动画以低速开始。</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462810">
                <a:tc>
                  <a:txBody>
                    <a:bodyPr/>
                    <a:lstStyle/>
                    <a:p>
                      <a:pPr algn="just">
                        <a:spcAft>
                          <a:spcPts val="0"/>
                        </a:spcAft>
                      </a:pPr>
                      <a:r>
                        <a:rPr lang="en-US" sz="1050" kern="0">
                          <a:effectLst/>
                          <a:latin typeface="Times New Roman"/>
                          <a:ea typeface="宋体"/>
                          <a:cs typeface="Times New Roman"/>
                        </a:rPr>
                        <a:t>ease-out</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zh-CN" sz="1050" kern="0">
                          <a:effectLst/>
                          <a:latin typeface="Times New Roman"/>
                          <a:ea typeface="宋体"/>
                          <a:cs typeface="Times New Roman"/>
                        </a:rPr>
                        <a:t>动画以低速结束。</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462810">
                <a:tc>
                  <a:txBody>
                    <a:bodyPr/>
                    <a:lstStyle/>
                    <a:p>
                      <a:pPr algn="just">
                        <a:spcAft>
                          <a:spcPts val="0"/>
                        </a:spcAft>
                      </a:pPr>
                      <a:r>
                        <a:rPr lang="en-US" sz="1050" kern="0">
                          <a:effectLst/>
                          <a:latin typeface="Times New Roman"/>
                          <a:ea typeface="宋体"/>
                          <a:cs typeface="Times New Roman"/>
                        </a:rPr>
                        <a:t>ease-in-out</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just">
                        <a:spcAft>
                          <a:spcPts val="0"/>
                        </a:spcAft>
                      </a:pPr>
                      <a:r>
                        <a:rPr lang="zh-CN" sz="1050" kern="0">
                          <a:effectLst/>
                          <a:latin typeface="Times New Roman"/>
                          <a:ea typeface="宋体"/>
                          <a:cs typeface="Times New Roman"/>
                        </a:rPr>
                        <a:t>动画以低速开始和结束。</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462810">
                <a:tc>
                  <a:txBody>
                    <a:bodyPr/>
                    <a:lstStyle/>
                    <a:p>
                      <a:pPr algn="just">
                        <a:spcAft>
                          <a:spcPts val="0"/>
                        </a:spcAft>
                      </a:pPr>
                      <a:r>
                        <a:rPr lang="en-US" sz="1050" kern="0">
                          <a:effectLst/>
                          <a:latin typeface="Times New Roman"/>
                          <a:ea typeface="宋体"/>
                          <a:cs typeface="Times New Roman"/>
                        </a:rPr>
                        <a:t>cubic-bezier</a:t>
                      </a:r>
                      <a:endParaRPr lang="zh-CN" sz="1050" kern="100">
                        <a:effectLst/>
                        <a:latin typeface="Calibri"/>
                        <a:ea typeface="宋体"/>
                        <a:cs typeface="Times New Roman"/>
                      </a:endParaRPr>
                    </a:p>
                    <a:p>
                      <a:pPr algn="just">
                        <a:spcAft>
                          <a:spcPts val="0"/>
                        </a:spcAft>
                      </a:pPr>
                      <a:r>
                        <a:rPr lang="en-US" sz="1050" kern="0">
                          <a:effectLst/>
                          <a:latin typeface="Times New Roman"/>
                          <a:ea typeface="宋体"/>
                          <a:cs typeface="Times New Roman"/>
                        </a:rPr>
                        <a:t>(n,n,n,n)</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zh-CN" sz="1050" kern="0">
                          <a:effectLst/>
                          <a:latin typeface="Times New Roman"/>
                          <a:ea typeface="宋体"/>
                          <a:cs typeface="Times New Roman"/>
                        </a:rPr>
                        <a:t>在</a:t>
                      </a:r>
                      <a:r>
                        <a:rPr lang="en-US" sz="1050" kern="0">
                          <a:effectLst/>
                          <a:latin typeface="Times New Roman"/>
                          <a:ea typeface="宋体"/>
                          <a:cs typeface="Times New Roman"/>
                        </a:rPr>
                        <a:t> cubic-bezier </a:t>
                      </a:r>
                      <a:r>
                        <a:rPr lang="zh-CN" sz="1050" kern="0">
                          <a:effectLst/>
                          <a:latin typeface="Times New Roman"/>
                          <a:ea typeface="宋体"/>
                          <a:cs typeface="Times New Roman"/>
                        </a:rPr>
                        <a:t>函数中自己的值。可能的值是从</a:t>
                      </a:r>
                      <a:r>
                        <a:rPr lang="zh-CN" sz="1050" kern="0">
                          <a:effectLst/>
                          <a:latin typeface="Calibri"/>
                          <a:ea typeface="Times New Roman"/>
                          <a:cs typeface="Times New Roman"/>
                        </a:rPr>
                        <a:t> </a:t>
                      </a:r>
                      <a:r>
                        <a:rPr lang="en-US" sz="1050" kern="0">
                          <a:effectLst/>
                          <a:latin typeface="Calibri"/>
                          <a:ea typeface="Times New Roman"/>
                          <a:cs typeface="Times New Roman"/>
                        </a:rPr>
                        <a:t>0 </a:t>
                      </a:r>
                      <a:r>
                        <a:rPr lang="zh-CN" sz="1050" kern="0">
                          <a:effectLst/>
                          <a:latin typeface="Times New Roman"/>
                          <a:ea typeface="宋体"/>
                          <a:cs typeface="Times New Roman"/>
                        </a:rPr>
                        <a:t>到</a:t>
                      </a:r>
                      <a:r>
                        <a:rPr lang="en-US" sz="1050" kern="0">
                          <a:effectLst/>
                          <a:latin typeface="Times New Roman"/>
                          <a:ea typeface="宋体"/>
                          <a:cs typeface="Times New Roman"/>
                        </a:rPr>
                        <a:t> 1 </a:t>
                      </a:r>
                      <a:r>
                        <a:rPr lang="zh-CN" sz="1050" kern="0">
                          <a:effectLst/>
                          <a:latin typeface="Times New Roman"/>
                          <a:ea typeface="宋体"/>
                          <a:cs typeface="Times New Roman"/>
                        </a:rPr>
                        <a:t>的数值</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r>
            </a:tbl>
          </a:graphicData>
        </a:graphic>
      </p:graphicFrame>
      <p:sp>
        <p:nvSpPr>
          <p:cNvPr id="16" name="矩形标注 15"/>
          <p:cNvSpPr/>
          <p:nvPr/>
        </p:nvSpPr>
        <p:spPr>
          <a:xfrm>
            <a:off x="4355976" y="3018765"/>
            <a:ext cx="4032448" cy="720080"/>
          </a:xfrm>
          <a:prstGeom prst="wedgeRectCallout">
            <a:avLst>
              <a:gd name="adj1" fmla="val -70053"/>
              <a:gd name="adj2" fmla="val 54103"/>
            </a:avLst>
          </a:prstGeom>
          <a:solidFill>
            <a:schemeClr val="bg1"/>
          </a:solidFill>
          <a:ln w="19050">
            <a:solidFill>
              <a:schemeClr val="bg2">
                <a:lumMod val="50000"/>
              </a:schemeClr>
            </a:solidFill>
          </a:ln>
        </p:spPr>
        <p:txBody>
          <a:bodyPr wrap="square" rtlCol="0" anchor="ctr">
            <a:noAutofit/>
          </a:bodyPr>
          <a:lstStyle/>
          <a:p>
            <a:pPr algn="ctr"/>
            <a:endParaRPr lang="zh-CN" altLang="en-US" dirty="0">
              <a:ea typeface="宋体" pitchFamily="2" charset="-122"/>
            </a:endParaRPr>
          </a:p>
        </p:txBody>
      </p:sp>
      <p:graphicFrame>
        <p:nvGraphicFramePr>
          <p:cNvPr id="17" name="表格 16"/>
          <p:cNvGraphicFramePr>
            <a:graphicFrameLocks noGrp="1"/>
          </p:cNvGraphicFramePr>
          <p:nvPr>
            <p:extLst>
              <p:ext uri="{D42A27DB-BD31-4B8C-83A1-F6EECF244321}">
                <p14:modId xmlns:p14="http://schemas.microsoft.com/office/powerpoint/2010/main" val="2950419528"/>
              </p:ext>
            </p:extLst>
          </p:nvPr>
        </p:nvGraphicFramePr>
        <p:xfrm>
          <a:off x="4427539" y="3089382"/>
          <a:ext cx="3888432" cy="578846"/>
        </p:xfrm>
        <a:graphic>
          <a:graphicData uri="http://schemas.openxmlformats.org/drawingml/2006/table">
            <a:tbl>
              <a:tblPr firstRow="1" firstCol="1" lastRow="1" lastCol="1" bandRow="1" bandCol="1"/>
              <a:tblGrid>
                <a:gridCol w="864096"/>
                <a:gridCol w="3024336"/>
              </a:tblGrid>
              <a:tr h="290814">
                <a:tc>
                  <a:txBody>
                    <a:bodyPr/>
                    <a:lstStyle/>
                    <a:p>
                      <a:pPr algn="ctr">
                        <a:spcAft>
                          <a:spcPts val="0"/>
                        </a:spcAft>
                      </a:pPr>
                      <a:r>
                        <a:rPr lang="zh-CN" sz="1050" b="1" kern="100">
                          <a:effectLst/>
                          <a:latin typeface="Calibri"/>
                          <a:ea typeface="宋体"/>
                          <a:cs typeface="Times New Roman"/>
                        </a:rPr>
                        <a:t>允许取值</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zh-CN" sz="1050" b="1" kern="100">
                          <a:effectLst/>
                          <a:latin typeface="Calibri"/>
                          <a:ea typeface="宋体"/>
                          <a:cs typeface="Times New Roman"/>
                        </a:rPr>
                        <a:t>描述</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288032">
                <a:tc>
                  <a:txBody>
                    <a:bodyPr/>
                    <a:lstStyle/>
                    <a:p>
                      <a:pPr indent="200025">
                        <a:spcAft>
                          <a:spcPts val="0"/>
                        </a:spcAft>
                      </a:pPr>
                      <a:r>
                        <a:rPr lang="en-US" sz="1050" kern="100">
                          <a:effectLst/>
                          <a:latin typeface="Times New Roman"/>
                          <a:ea typeface="宋体"/>
                        </a:rPr>
                        <a:t>time</a:t>
                      </a:r>
                      <a:r>
                        <a:rPr lang="zh-CN" sz="1050" kern="100">
                          <a:effectLst/>
                          <a:latin typeface="Times New Roman"/>
                          <a:ea typeface="宋体"/>
                        </a:rPr>
                        <a:t>值</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c>
                  <a:txBody>
                    <a:bodyPr/>
                    <a:lstStyle/>
                    <a:p>
                      <a:pPr indent="200025">
                        <a:spcAft>
                          <a:spcPts val="0"/>
                        </a:spcAft>
                      </a:pPr>
                      <a:r>
                        <a:rPr lang="zh-CN" sz="1050" kern="100">
                          <a:effectLst/>
                          <a:latin typeface="Times New Roman"/>
                          <a:ea typeface="宋体"/>
                        </a:rPr>
                        <a:t>以秒或毫秒计，默认是</a:t>
                      </a:r>
                      <a:r>
                        <a:rPr lang="en-US" sz="1050" kern="100">
                          <a:effectLst/>
                          <a:latin typeface="Times New Roman"/>
                          <a:ea typeface="宋体"/>
                        </a:rPr>
                        <a:t>0</a:t>
                      </a:r>
                      <a:r>
                        <a:rPr lang="zh-CN" sz="1050" kern="100">
                          <a:effectLst/>
                          <a:latin typeface="Times New Roman"/>
                          <a:ea typeface="宋体"/>
                        </a:rPr>
                        <a:t>。</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sp>
        <p:nvSpPr>
          <p:cNvPr id="20" name="矩形标注 19"/>
          <p:cNvSpPr/>
          <p:nvPr/>
        </p:nvSpPr>
        <p:spPr>
          <a:xfrm>
            <a:off x="4644008" y="3645024"/>
            <a:ext cx="3816424" cy="1008112"/>
          </a:xfrm>
          <a:prstGeom prst="wedgeRectCallout">
            <a:avLst>
              <a:gd name="adj1" fmla="val -73600"/>
              <a:gd name="adj2" fmla="val -1871"/>
            </a:avLst>
          </a:prstGeom>
          <a:solidFill>
            <a:schemeClr val="bg1"/>
          </a:solidFill>
          <a:ln w="19050">
            <a:solidFill>
              <a:schemeClr val="bg2">
                <a:lumMod val="50000"/>
              </a:schemeClr>
            </a:solidFill>
          </a:ln>
        </p:spPr>
        <p:txBody>
          <a:bodyPr wrap="square" rtlCol="0" anchor="ctr">
            <a:noAutofit/>
          </a:bodyPr>
          <a:lstStyle/>
          <a:p>
            <a:pPr algn="ctr"/>
            <a:endParaRPr lang="zh-CN" altLang="en-US" dirty="0">
              <a:ea typeface="宋体" pitchFamily="2" charset="-122"/>
            </a:endParaRPr>
          </a:p>
        </p:txBody>
      </p:sp>
      <p:graphicFrame>
        <p:nvGraphicFramePr>
          <p:cNvPr id="21" name="表格 20"/>
          <p:cNvGraphicFramePr>
            <a:graphicFrameLocks noGrp="1"/>
          </p:cNvGraphicFramePr>
          <p:nvPr>
            <p:extLst>
              <p:ext uri="{D42A27DB-BD31-4B8C-83A1-F6EECF244321}">
                <p14:modId xmlns:p14="http://schemas.microsoft.com/office/powerpoint/2010/main" val="137172238"/>
              </p:ext>
            </p:extLst>
          </p:nvPr>
        </p:nvGraphicFramePr>
        <p:xfrm>
          <a:off x="4716016" y="3717032"/>
          <a:ext cx="3672408" cy="835124"/>
        </p:xfrm>
        <a:graphic>
          <a:graphicData uri="http://schemas.openxmlformats.org/drawingml/2006/table">
            <a:tbl>
              <a:tblPr firstRow="1" firstCol="1" lastRow="1" lastCol="1" bandRow="1" bandCol="1"/>
              <a:tblGrid>
                <a:gridCol w="816091"/>
                <a:gridCol w="2856317"/>
              </a:tblGrid>
              <a:tr h="290814">
                <a:tc>
                  <a:txBody>
                    <a:bodyPr/>
                    <a:lstStyle/>
                    <a:p>
                      <a:pPr algn="ctr">
                        <a:spcAft>
                          <a:spcPts val="0"/>
                        </a:spcAft>
                      </a:pPr>
                      <a:r>
                        <a:rPr lang="zh-CN" sz="1050" b="1" kern="100">
                          <a:effectLst/>
                          <a:latin typeface="Calibri"/>
                          <a:ea typeface="宋体"/>
                          <a:cs typeface="Times New Roman"/>
                        </a:rPr>
                        <a:t>允许取值</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zh-CN" sz="1050" b="1" kern="100">
                          <a:effectLst/>
                          <a:latin typeface="Calibri"/>
                          <a:ea typeface="宋体"/>
                          <a:cs typeface="Times New Roman"/>
                        </a:rPr>
                        <a:t>描述</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256278">
                <a:tc>
                  <a:txBody>
                    <a:bodyPr/>
                    <a:lstStyle/>
                    <a:p>
                      <a:pPr algn="just">
                        <a:spcAft>
                          <a:spcPts val="0"/>
                        </a:spcAft>
                      </a:pPr>
                      <a:r>
                        <a:rPr lang="en-US" sz="1050" kern="0">
                          <a:effectLst/>
                          <a:latin typeface="Times New Roman"/>
                          <a:ea typeface="宋体"/>
                          <a:cs typeface="Times New Roman"/>
                        </a:rPr>
                        <a:t>n</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just">
                        <a:spcAft>
                          <a:spcPts val="0"/>
                        </a:spcAft>
                      </a:pPr>
                      <a:r>
                        <a:rPr lang="zh-CN" sz="1050" kern="0">
                          <a:effectLst/>
                          <a:latin typeface="Times New Roman"/>
                          <a:ea typeface="宋体"/>
                          <a:cs typeface="Times New Roman"/>
                        </a:rPr>
                        <a:t>定义动画播放次数的数值，默认是</a:t>
                      </a:r>
                      <a:r>
                        <a:rPr lang="en-US" sz="1050" kern="0">
                          <a:effectLst/>
                          <a:latin typeface="Times New Roman"/>
                          <a:ea typeface="宋体"/>
                          <a:cs typeface="Times New Roman"/>
                        </a:rPr>
                        <a:t> 1</a:t>
                      </a:r>
                      <a:r>
                        <a:rPr lang="zh-CN" sz="1050" kern="0">
                          <a:effectLst/>
                          <a:latin typeface="Times New Roman"/>
                          <a:ea typeface="宋体"/>
                          <a:cs typeface="Times New Roman"/>
                        </a:rPr>
                        <a:t>。</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88032">
                <a:tc>
                  <a:txBody>
                    <a:bodyPr/>
                    <a:lstStyle/>
                    <a:p>
                      <a:pPr algn="just">
                        <a:spcAft>
                          <a:spcPts val="0"/>
                        </a:spcAft>
                      </a:pPr>
                      <a:r>
                        <a:rPr lang="en-US" sz="1050" kern="0">
                          <a:effectLst/>
                          <a:latin typeface="Times New Roman"/>
                          <a:ea typeface="宋体"/>
                          <a:cs typeface="Times New Roman"/>
                        </a:rPr>
                        <a:t>infinite</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a:spcAft>
                          <a:spcPts val="0"/>
                        </a:spcAft>
                      </a:pPr>
                      <a:r>
                        <a:rPr lang="zh-CN" sz="1050" kern="0">
                          <a:effectLst/>
                          <a:latin typeface="Times New Roman"/>
                          <a:ea typeface="宋体"/>
                          <a:cs typeface="Times New Roman"/>
                        </a:rPr>
                        <a:t>规定动画应该无限次播放。</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r>
            </a:tbl>
          </a:graphicData>
        </a:graphic>
      </p:graphicFrame>
      <p:sp>
        <p:nvSpPr>
          <p:cNvPr id="23" name="矩形标注 22"/>
          <p:cNvSpPr/>
          <p:nvPr/>
        </p:nvSpPr>
        <p:spPr>
          <a:xfrm>
            <a:off x="4463988" y="4198440"/>
            <a:ext cx="3816424" cy="1008112"/>
          </a:xfrm>
          <a:prstGeom prst="wedgeRectCallout">
            <a:avLst>
              <a:gd name="adj1" fmla="val -73600"/>
              <a:gd name="adj2" fmla="val -1871"/>
            </a:avLst>
          </a:prstGeom>
          <a:solidFill>
            <a:schemeClr val="bg1"/>
          </a:solidFill>
          <a:ln w="19050">
            <a:solidFill>
              <a:schemeClr val="bg2">
                <a:lumMod val="50000"/>
              </a:schemeClr>
            </a:solidFill>
          </a:ln>
        </p:spPr>
        <p:txBody>
          <a:bodyPr wrap="square" rtlCol="0" anchor="ctr">
            <a:noAutofit/>
          </a:bodyPr>
          <a:lstStyle/>
          <a:p>
            <a:pPr algn="ctr"/>
            <a:endParaRPr lang="zh-CN" altLang="en-US" dirty="0">
              <a:ea typeface="宋体" pitchFamily="2" charset="-122"/>
            </a:endParaRPr>
          </a:p>
        </p:txBody>
      </p:sp>
      <p:graphicFrame>
        <p:nvGraphicFramePr>
          <p:cNvPr id="24" name="表格 23"/>
          <p:cNvGraphicFramePr>
            <a:graphicFrameLocks noGrp="1"/>
          </p:cNvGraphicFramePr>
          <p:nvPr>
            <p:extLst>
              <p:ext uri="{D42A27DB-BD31-4B8C-83A1-F6EECF244321}">
                <p14:modId xmlns:p14="http://schemas.microsoft.com/office/powerpoint/2010/main" val="3534364977"/>
              </p:ext>
            </p:extLst>
          </p:nvPr>
        </p:nvGraphicFramePr>
        <p:xfrm>
          <a:off x="4535996" y="4270448"/>
          <a:ext cx="3672408" cy="835124"/>
        </p:xfrm>
        <a:graphic>
          <a:graphicData uri="http://schemas.openxmlformats.org/drawingml/2006/table">
            <a:tbl>
              <a:tblPr firstRow="1" firstCol="1" lastRow="1" lastCol="1" bandRow="1" bandCol="1"/>
              <a:tblGrid>
                <a:gridCol w="816091"/>
                <a:gridCol w="2856317"/>
              </a:tblGrid>
              <a:tr h="290814">
                <a:tc>
                  <a:txBody>
                    <a:bodyPr/>
                    <a:lstStyle/>
                    <a:p>
                      <a:pPr algn="ctr">
                        <a:spcAft>
                          <a:spcPts val="0"/>
                        </a:spcAft>
                      </a:pPr>
                      <a:r>
                        <a:rPr lang="zh-CN" sz="1050" b="1" kern="100">
                          <a:effectLst/>
                          <a:latin typeface="Calibri"/>
                          <a:ea typeface="宋体"/>
                          <a:cs typeface="Times New Roman"/>
                        </a:rPr>
                        <a:t>允许取值</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zh-CN" sz="1050" b="1" kern="100">
                          <a:effectLst/>
                          <a:latin typeface="Calibri"/>
                          <a:ea typeface="宋体"/>
                          <a:cs typeface="Times New Roman"/>
                        </a:rPr>
                        <a:t>描述</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256278">
                <a:tc>
                  <a:txBody>
                    <a:bodyPr/>
                    <a:lstStyle/>
                    <a:p>
                      <a:pPr algn="just">
                        <a:spcAft>
                          <a:spcPts val="0"/>
                        </a:spcAft>
                      </a:pPr>
                      <a:r>
                        <a:rPr lang="en-US" sz="1050" kern="0">
                          <a:effectLst/>
                          <a:latin typeface="Times New Roman"/>
                          <a:ea typeface="宋体"/>
                          <a:cs typeface="Times New Roman"/>
                        </a:rPr>
                        <a:t>normal</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just">
                        <a:spcAft>
                          <a:spcPts val="0"/>
                        </a:spcAft>
                      </a:pPr>
                      <a:r>
                        <a:rPr lang="zh-CN" sz="1050" kern="0">
                          <a:effectLst/>
                          <a:latin typeface="Times New Roman"/>
                          <a:ea typeface="宋体"/>
                          <a:cs typeface="Times New Roman"/>
                        </a:rPr>
                        <a:t>默认值。动画应该正常播放。</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88032">
                <a:tc>
                  <a:txBody>
                    <a:bodyPr/>
                    <a:lstStyle/>
                    <a:p>
                      <a:pPr algn="just">
                        <a:spcAft>
                          <a:spcPts val="0"/>
                        </a:spcAft>
                      </a:pPr>
                      <a:r>
                        <a:rPr lang="en-US" sz="1050" kern="0">
                          <a:effectLst/>
                          <a:latin typeface="Times New Roman"/>
                          <a:ea typeface="宋体"/>
                          <a:cs typeface="Times New Roman"/>
                        </a:rPr>
                        <a:t>alternate</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zh-CN" sz="1050" kern="0">
                          <a:effectLst/>
                          <a:latin typeface="Times New Roman"/>
                          <a:ea typeface="宋体"/>
                          <a:cs typeface="Times New Roman"/>
                        </a:rPr>
                        <a:t>动画应该轮流反向播放。</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r>
            </a:tbl>
          </a:graphicData>
        </a:graphic>
      </p:graphicFrame>
      <p:sp>
        <p:nvSpPr>
          <p:cNvPr id="25" name="矩形标注 24"/>
          <p:cNvSpPr/>
          <p:nvPr/>
        </p:nvSpPr>
        <p:spPr>
          <a:xfrm>
            <a:off x="4463988" y="4653136"/>
            <a:ext cx="3816424" cy="1008112"/>
          </a:xfrm>
          <a:prstGeom prst="wedgeRectCallout">
            <a:avLst>
              <a:gd name="adj1" fmla="val -73600"/>
              <a:gd name="adj2" fmla="val -1871"/>
            </a:avLst>
          </a:prstGeom>
          <a:solidFill>
            <a:schemeClr val="bg1"/>
          </a:solidFill>
          <a:ln w="19050">
            <a:solidFill>
              <a:schemeClr val="bg2">
                <a:lumMod val="50000"/>
              </a:schemeClr>
            </a:solidFill>
          </a:ln>
        </p:spPr>
        <p:txBody>
          <a:bodyPr wrap="square" rtlCol="0" anchor="ctr">
            <a:noAutofit/>
          </a:bodyPr>
          <a:lstStyle/>
          <a:p>
            <a:pPr algn="ctr"/>
            <a:endParaRPr lang="zh-CN" altLang="en-US" dirty="0">
              <a:ea typeface="宋体" pitchFamily="2" charset="-122"/>
            </a:endParaRPr>
          </a:p>
        </p:txBody>
      </p:sp>
      <p:graphicFrame>
        <p:nvGraphicFramePr>
          <p:cNvPr id="26" name="表格 25"/>
          <p:cNvGraphicFramePr>
            <a:graphicFrameLocks noGrp="1"/>
          </p:cNvGraphicFramePr>
          <p:nvPr>
            <p:extLst>
              <p:ext uri="{D42A27DB-BD31-4B8C-83A1-F6EECF244321}">
                <p14:modId xmlns:p14="http://schemas.microsoft.com/office/powerpoint/2010/main" val="429155817"/>
              </p:ext>
            </p:extLst>
          </p:nvPr>
        </p:nvGraphicFramePr>
        <p:xfrm>
          <a:off x="4535996" y="4725144"/>
          <a:ext cx="3672408" cy="835124"/>
        </p:xfrm>
        <a:graphic>
          <a:graphicData uri="http://schemas.openxmlformats.org/drawingml/2006/table">
            <a:tbl>
              <a:tblPr firstRow="1" firstCol="1" lastRow="1" lastCol="1" bandRow="1" bandCol="1"/>
              <a:tblGrid>
                <a:gridCol w="816091"/>
                <a:gridCol w="2856317"/>
              </a:tblGrid>
              <a:tr h="290814">
                <a:tc>
                  <a:txBody>
                    <a:bodyPr/>
                    <a:lstStyle/>
                    <a:p>
                      <a:pPr algn="ctr">
                        <a:spcAft>
                          <a:spcPts val="0"/>
                        </a:spcAft>
                      </a:pPr>
                      <a:r>
                        <a:rPr lang="zh-CN" sz="1050" b="1" kern="100">
                          <a:effectLst/>
                          <a:latin typeface="Calibri"/>
                          <a:ea typeface="宋体"/>
                          <a:cs typeface="Times New Roman"/>
                        </a:rPr>
                        <a:t>允许取值</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zh-CN" sz="1050" b="1" kern="100">
                          <a:effectLst/>
                          <a:latin typeface="Calibri"/>
                          <a:ea typeface="宋体"/>
                          <a:cs typeface="Times New Roman"/>
                        </a:rPr>
                        <a:t>描述</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256278">
                <a:tc>
                  <a:txBody>
                    <a:bodyPr/>
                    <a:lstStyle/>
                    <a:p>
                      <a:pPr algn="just">
                        <a:spcAft>
                          <a:spcPts val="0"/>
                        </a:spcAft>
                      </a:pPr>
                      <a:r>
                        <a:rPr lang="en-US" sz="1050" kern="0">
                          <a:effectLst/>
                          <a:latin typeface="Times New Roman"/>
                          <a:ea typeface="宋体"/>
                          <a:cs typeface="Times New Roman"/>
                        </a:rPr>
                        <a:t>paused</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just">
                        <a:spcAft>
                          <a:spcPts val="0"/>
                        </a:spcAft>
                      </a:pPr>
                      <a:r>
                        <a:rPr lang="zh-CN" sz="1050" kern="0">
                          <a:effectLst/>
                          <a:latin typeface="Times New Roman"/>
                          <a:ea typeface="宋体"/>
                          <a:cs typeface="Times New Roman"/>
                        </a:rPr>
                        <a:t>规定动画已暂停。</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288032">
                <a:tc>
                  <a:txBody>
                    <a:bodyPr/>
                    <a:lstStyle/>
                    <a:p>
                      <a:pPr algn="just">
                        <a:spcAft>
                          <a:spcPts val="0"/>
                        </a:spcAft>
                      </a:pPr>
                      <a:r>
                        <a:rPr lang="en-US" sz="1050" kern="0">
                          <a:effectLst/>
                          <a:latin typeface="Times New Roman"/>
                          <a:ea typeface="宋体"/>
                          <a:cs typeface="Times New Roman"/>
                        </a:rPr>
                        <a:t>running</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zh-CN" sz="1050" kern="0">
                          <a:effectLst/>
                          <a:latin typeface="Times New Roman"/>
                          <a:ea typeface="宋体"/>
                          <a:cs typeface="Times New Roman"/>
                        </a:rPr>
                        <a:t>默认值，规定动画正在播放。</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r>
            </a:tbl>
          </a:graphicData>
        </a:graphic>
      </p:graphicFrame>
      <p:sp>
        <p:nvSpPr>
          <p:cNvPr id="27" name="矩形标注 26"/>
          <p:cNvSpPr/>
          <p:nvPr/>
        </p:nvSpPr>
        <p:spPr>
          <a:xfrm>
            <a:off x="4644008" y="4437112"/>
            <a:ext cx="4032448" cy="2304256"/>
          </a:xfrm>
          <a:prstGeom prst="wedgeRectCallout">
            <a:avLst>
              <a:gd name="adj1" fmla="val -78504"/>
              <a:gd name="adj2" fmla="val -81"/>
            </a:avLst>
          </a:prstGeom>
          <a:solidFill>
            <a:schemeClr val="bg1"/>
          </a:solidFill>
          <a:ln w="19050">
            <a:solidFill>
              <a:schemeClr val="bg2">
                <a:lumMod val="50000"/>
              </a:schemeClr>
            </a:solidFill>
          </a:ln>
        </p:spPr>
        <p:txBody>
          <a:bodyPr wrap="square" rtlCol="0" anchor="ctr">
            <a:noAutofit/>
          </a:bodyPr>
          <a:lstStyle/>
          <a:p>
            <a:pPr algn="ctr"/>
            <a:endParaRPr lang="zh-CN" altLang="en-US" dirty="0">
              <a:ea typeface="宋体" pitchFamily="2" charset="-122"/>
            </a:endParaRPr>
          </a:p>
        </p:txBody>
      </p:sp>
      <p:graphicFrame>
        <p:nvGraphicFramePr>
          <p:cNvPr id="28" name="表格 27"/>
          <p:cNvGraphicFramePr>
            <a:graphicFrameLocks noGrp="1"/>
          </p:cNvGraphicFramePr>
          <p:nvPr>
            <p:extLst>
              <p:ext uri="{D42A27DB-BD31-4B8C-83A1-F6EECF244321}">
                <p14:modId xmlns:p14="http://schemas.microsoft.com/office/powerpoint/2010/main" val="3296997873"/>
              </p:ext>
            </p:extLst>
          </p:nvPr>
        </p:nvGraphicFramePr>
        <p:xfrm>
          <a:off x="4716016" y="4509121"/>
          <a:ext cx="3888432" cy="2179751"/>
        </p:xfrm>
        <a:graphic>
          <a:graphicData uri="http://schemas.openxmlformats.org/drawingml/2006/table">
            <a:tbl>
              <a:tblPr firstRow="1" firstCol="1" lastRow="1" lastCol="1" bandRow="1" bandCol="1"/>
              <a:tblGrid>
                <a:gridCol w="1296144"/>
                <a:gridCol w="2592288"/>
              </a:tblGrid>
              <a:tr h="360039">
                <a:tc>
                  <a:txBody>
                    <a:bodyPr/>
                    <a:lstStyle/>
                    <a:p>
                      <a:pPr algn="ctr">
                        <a:spcAft>
                          <a:spcPts val="0"/>
                        </a:spcAft>
                      </a:pPr>
                      <a:r>
                        <a:rPr lang="zh-CN" sz="1050" b="1" kern="100">
                          <a:effectLst/>
                          <a:latin typeface="Calibri"/>
                          <a:ea typeface="宋体"/>
                          <a:cs typeface="Times New Roman"/>
                        </a:rPr>
                        <a:t>允许取值</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zh-CN" sz="1050" b="1" kern="100">
                          <a:effectLst/>
                          <a:latin typeface="Calibri"/>
                          <a:ea typeface="宋体"/>
                          <a:cs typeface="Times New Roman"/>
                        </a:rPr>
                        <a:t>描述</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414032">
                <a:tc>
                  <a:txBody>
                    <a:bodyPr/>
                    <a:lstStyle/>
                    <a:p>
                      <a:pPr algn="just">
                        <a:spcAft>
                          <a:spcPts val="0"/>
                        </a:spcAft>
                      </a:pPr>
                      <a:r>
                        <a:rPr lang="en-US" sz="1050" kern="0">
                          <a:effectLst/>
                          <a:latin typeface="Times New Roman"/>
                          <a:ea typeface="宋体"/>
                          <a:cs typeface="Times New Roman"/>
                        </a:rPr>
                        <a:t>none</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just">
                        <a:spcAft>
                          <a:spcPts val="0"/>
                        </a:spcAft>
                      </a:pPr>
                      <a:r>
                        <a:rPr lang="zh-CN" sz="1050" kern="0">
                          <a:effectLst/>
                          <a:latin typeface="Times New Roman"/>
                          <a:ea typeface="宋体"/>
                          <a:cs typeface="Times New Roman"/>
                        </a:rPr>
                        <a:t>不改变默认行为。</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462810">
                <a:tc>
                  <a:txBody>
                    <a:bodyPr/>
                    <a:lstStyle/>
                    <a:p>
                      <a:pPr algn="just">
                        <a:spcAft>
                          <a:spcPts val="0"/>
                        </a:spcAft>
                      </a:pPr>
                      <a:r>
                        <a:rPr lang="en-US" sz="1050" kern="0">
                          <a:effectLst/>
                          <a:latin typeface="Times New Roman"/>
                          <a:ea typeface="宋体"/>
                          <a:cs typeface="Times New Roman"/>
                        </a:rPr>
                        <a:t>forwards</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zh-CN" sz="1050" kern="0">
                          <a:effectLst/>
                          <a:latin typeface="Times New Roman"/>
                          <a:ea typeface="宋体"/>
                          <a:cs typeface="Times New Roman"/>
                        </a:rPr>
                        <a:t>当动画完成后，保持最后一个属性值（在最后一个关键帧中定义）。</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r>
              <a:tr h="462810">
                <a:tc>
                  <a:txBody>
                    <a:bodyPr/>
                    <a:lstStyle/>
                    <a:p>
                      <a:pPr algn="just">
                        <a:spcAft>
                          <a:spcPts val="0"/>
                        </a:spcAft>
                      </a:pPr>
                      <a:r>
                        <a:rPr lang="en-US" sz="1050" kern="0">
                          <a:effectLst/>
                          <a:latin typeface="Times New Roman"/>
                          <a:ea typeface="宋体"/>
                          <a:cs typeface="Times New Roman"/>
                        </a:rPr>
                        <a:t>backwards</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just">
                        <a:spcAft>
                          <a:spcPts val="0"/>
                        </a:spcAft>
                      </a:pPr>
                      <a:r>
                        <a:rPr lang="zh-CN" sz="1050" kern="0">
                          <a:effectLst/>
                          <a:latin typeface="Times New Roman"/>
                          <a:ea typeface="宋体"/>
                          <a:cs typeface="Times New Roman"/>
                        </a:rPr>
                        <a:t>在</a:t>
                      </a:r>
                      <a:r>
                        <a:rPr lang="en-US" sz="1050" kern="0">
                          <a:effectLst/>
                          <a:latin typeface="Times New Roman"/>
                          <a:ea typeface="宋体"/>
                          <a:cs typeface="Times New Roman"/>
                        </a:rPr>
                        <a:t> animation-delay </a:t>
                      </a:r>
                      <a:r>
                        <a:rPr lang="zh-CN" sz="1050" kern="0">
                          <a:effectLst/>
                          <a:latin typeface="Times New Roman"/>
                          <a:ea typeface="宋体"/>
                          <a:cs typeface="Times New Roman"/>
                        </a:rPr>
                        <a:t>所指定的一段时间内，在动画显示之前，应用开始属性值（在第一个关键帧中定义）。</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r h="462810">
                <a:tc>
                  <a:txBody>
                    <a:bodyPr/>
                    <a:lstStyle/>
                    <a:p>
                      <a:pPr algn="just">
                        <a:spcAft>
                          <a:spcPts val="0"/>
                        </a:spcAft>
                      </a:pPr>
                      <a:r>
                        <a:rPr lang="en-US" sz="1050" kern="0">
                          <a:effectLst/>
                          <a:latin typeface="Times New Roman"/>
                          <a:ea typeface="宋体"/>
                          <a:cs typeface="Times New Roman"/>
                        </a:rPr>
                        <a:t>both</a:t>
                      </a:r>
                      <a:endParaRPr lang="zh-CN" sz="105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zh-CN" sz="1050" kern="0">
                          <a:effectLst/>
                          <a:latin typeface="Times New Roman"/>
                          <a:ea typeface="宋体"/>
                          <a:cs typeface="Times New Roman"/>
                        </a:rPr>
                        <a:t>向前和向后填充模式都被应用。</a:t>
                      </a:r>
                      <a:endParaRPr lang="zh-CN" sz="105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20000"/>
                        <a:lumOff val="80000"/>
                      </a:schemeClr>
                    </a:solidFill>
                  </a:tcPr>
                </a:tc>
              </a:tr>
            </a:tbl>
          </a:graphicData>
        </a:graphic>
      </p:graphicFrame>
      <p:sp>
        <p:nvSpPr>
          <p:cNvPr id="29" name="标题 1"/>
          <p:cNvSpPr>
            <a:spLocks noChangeArrowheads="1"/>
          </p:cNvSpPr>
          <p:nvPr/>
        </p:nvSpPr>
        <p:spPr bwMode="auto">
          <a:xfrm>
            <a:off x="1644242" y="207508"/>
            <a:ext cx="7536270"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前导</a:t>
            </a:r>
            <a:r>
              <a:rPr lang="zh-CN" altLang="en-US" sz="3600" b="1">
                <a:solidFill>
                  <a:srgbClr val="0567A2"/>
                </a:solidFill>
                <a:latin typeface="微软雅黑" pitchFamily="34" charset="-122"/>
                <a:ea typeface="微软雅黑" pitchFamily="34" charset="-122"/>
                <a:sym typeface="宋体" charset="-122"/>
              </a:rPr>
              <a:t>知识</a:t>
            </a:r>
            <a:r>
              <a:rPr lang="en-US" altLang="zh-CN" sz="3600" b="1">
                <a:solidFill>
                  <a:srgbClr val="0567A2"/>
                </a:solidFill>
                <a:latin typeface="微软雅黑" pitchFamily="34" charset="-122"/>
                <a:ea typeface="微软雅黑" pitchFamily="34" charset="-122"/>
                <a:sym typeface="宋体" charset="-122"/>
              </a:rPr>
              <a:t>-</a:t>
            </a:r>
            <a:r>
              <a:rPr lang="en-US" altLang="zh-CN" sz="3600" b="1">
                <a:solidFill>
                  <a:srgbClr val="0567A2"/>
                </a:solidFill>
                <a:latin typeface="微软雅黑" pitchFamily="34" charset="-122"/>
                <a:ea typeface="微软雅黑" pitchFamily="34" charset="-122"/>
              </a:rPr>
              <a:t>CSS3 </a:t>
            </a:r>
            <a:r>
              <a:rPr lang="zh-CN" altLang="en-US" sz="3600" b="1" smtClean="0">
                <a:solidFill>
                  <a:srgbClr val="0567A2"/>
                </a:solidFill>
                <a:latin typeface="微软雅黑" pitchFamily="34" charset="-122"/>
                <a:ea typeface="微软雅黑" pitchFamily="34" charset="-122"/>
              </a:rPr>
              <a:t>动画</a:t>
            </a:r>
            <a:endParaRPr lang="zh-CN" altLang="zh-CN" sz="3600" b="1">
              <a:solidFill>
                <a:srgbClr val="0567A2"/>
              </a:solidFill>
              <a:latin typeface="微软雅黑" pitchFamily="34" charset="-122"/>
              <a:ea typeface="微软雅黑" pitchFamily="34" charset="-122"/>
            </a:endParaRPr>
          </a:p>
        </p:txBody>
      </p:sp>
    </p:spTree>
    <p:extLst>
      <p:ext uri="{BB962C8B-B14F-4D97-AF65-F5344CB8AC3E}">
        <p14:creationId xmlns:p14="http://schemas.microsoft.com/office/powerpoint/2010/main" val="393658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1"/>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9"/>
                                        </p:tgtEl>
                                        <p:attrNameLst>
                                          <p:attrName>style.visibility</p:attrName>
                                        </p:attrNameLst>
                                      </p:cBhvr>
                                      <p:to>
                                        <p:strVal val="hidden"/>
                                      </p:to>
                                    </p:set>
                                  </p:childTnLst>
                                </p:cTn>
                              </p:par>
                              <p:par>
                                <p:cTn id="24" presetID="22" presetClass="entr" presetSubtype="8"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par>
                                <p:cTn id="27" presetID="22" presetClass="entr" presetSubtype="8"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2"/>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13"/>
                                        </p:tgtEl>
                                        <p:attrNameLst>
                                          <p:attrName>style.visibility</p:attrName>
                                        </p:attrNameLst>
                                      </p:cBhvr>
                                      <p:to>
                                        <p:strVal val="hidden"/>
                                      </p:to>
                                    </p:set>
                                  </p:childTnLst>
                                </p:cTn>
                              </p:par>
                              <p:par>
                                <p:cTn id="36" presetID="22" presetClass="entr" presetSubtype="8"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4"/>
                                        </p:tgtEl>
                                        <p:attrNameLst>
                                          <p:attrName>style.visibility</p:attrName>
                                        </p:attrNameLst>
                                      </p:cBhvr>
                                      <p:to>
                                        <p:strVal val="hidden"/>
                                      </p:to>
                                    </p:set>
                                  </p:childTnLst>
                                </p:cTn>
                              </p:par>
                              <p:par>
                                <p:cTn id="48" presetID="22" presetClass="entr" presetSubtype="8"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left)">
                                      <p:cBhvr>
                                        <p:cTn id="50" dur="500"/>
                                        <p:tgtEl>
                                          <p:spTgt spid="16"/>
                                        </p:tgtEl>
                                      </p:cBhvr>
                                    </p:animEffect>
                                  </p:childTnLst>
                                </p:cTn>
                              </p:par>
                              <p:par>
                                <p:cTn id="51" presetID="22" presetClass="entr" presetSubtype="8"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6"/>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17"/>
                                        </p:tgtEl>
                                        <p:attrNameLst>
                                          <p:attrName>style.visibility</p:attrName>
                                        </p:attrNameLst>
                                      </p:cBhvr>
                                      <p:to>
                                        <p:strVal val="hidden"/>
                                      </p:to>
                                    </p:set>
                                  </p:childTnLst>
                                </p:cTn>
                              </p:par>
                              <p:par>
                                <p:cTn id="60" presetID="22" presetClass="entr" presetSubtype="8"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left)">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21"/>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0"/>
                                        </p:tgtEl>
                                        <p:attrNameLst>
                                          <p:attrName>style.visibility</p:attrName>
                                        </p:attrNameLst>
                                      </p:cBhvr>
                                      <p:to>
                                        <p:strVal val="hidden"/>
                                      </p:to>
                                    </p:set>
                                  </p:childTnLst>
                                </p:cTn>
                              </p:par>
                              <p:par>
                                <p:cTn id="72" presetID="22" presetClass="entr" presetSubtype="8"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left)">
                                      <p:cBhvr>
                                        <p:cTn id="74" dur="500"/>
                                        <p:tgtEl>
                                          <p:spTgt spid="24"/>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nodeType="clickEffect">
                                  <p:stCondLst>
                                    <p:cond delay="0"/>
                                  </p:stCondLst>
                                  <p:childTnLst>
                                    <p:set>
                                      <p:cBhvr>
                                        <p:cTn id="81" dur="1" fill="hold">
                                          <p:stCondLst>
                                            <p:cond delay="0"/>
                                          </p:stCondLst>
                                        </p:cTn>
                                        <p:tgtEl>
                                          <p:spTgt spid="24"/>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23"/>
                                        </p:tgtEl>
                                        <p:attrNameLst>
                                          <p:attrName>style.visibility</p:attrName>
                                        </p:attrNameLst>
                                      </p:cBhvr>
                                      <p:to>
                                        <p:strVal val="hidden"/>
                                      </p:to>
                                    </p:set>
                                  </p:childTnLst>
                                </p:cTn>
                              </p:par>
                              <p:par>
                                <p:cTn id="84" presetID="22" presetClass="entr" presetSubtype="8" fill="hold"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wipe(left)">
                                      <p:cBhvr>
                                        <p:cTn id="86" dur="500"/>
                                        <p:tgtEl>
                                          <p:spTgt spid="26"/>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wipe(left)">
                                      <p:cBhvr>
                                        <p:cTn id="89" dur="500"/>
                                        <p:tgtEl>
                                          <p:spTgt spid="25"/>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nodeType="clickEffect">
                                  <p:stCondLst>
                                    <p:cond delay="0"/>
                                  </p:stCondLst>
                                  <p:childTnLst>
                                    <p:set>
                                      <p:cBhvr>
                                        <p:cTn id="93" dur="1" fill="hold">
                                          <p:stCondLst>
                                            <p:cond delay="0"/>
                                          </p:stCondLst>
                                        </p:cTn>
                                        <p:tgtEl>
                                          <p:spTgt spid="26"/>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25"/>
                                        </p:tgtEl>
                                        <p:attrNameLst>
                                          <p:attrName>style.visibility</p:attrName>
                                        </p:attrNameLst>
                                      </p:cBhvr>
                                      <p:to>
                                        <p:strVal val="hidden"/>
                                      </p:to>
                                    </p:set>
                                  </p:childTnLst>
                                </p:cTn>
                              </p:par>
                              <p:par>
                                <p:cTn id="96" presetID="22" presetClass="entr" presetSubtype="8" fill="hold" nodeType="with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wipe(left)">
                                      <p:cBhvr>
                                        <p:cTn id="98" dur="500"/>
                                        <p:tgtEl>
                                          <p:spTgt spid="28"/>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ipe(left)">
                                      <p:cBhvr>
                                        <p:cTn id="101" dur="500"/>
                                        <p:tgtEl>
                                          <p:spTgt spid="27"/>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nodeType="clickEffect">
                                  <p:stCondLst>
                                    <p:cond delay="0"/>
                                  </p:stCondLst>
                                  <p:childTnLst>
                                    <p:set>
                                      <p:cBhvr>
                                        <p:cTn id="105" dur="1" fill="hold">
                                          <p:stCondLst>
                                            <p:cond delay="0"/>
                                          </p:stCondLst>
                                        </p:cTn>
                                        <p:tgtEl>
                                          <p:spTgt spid="28"/>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2" grpId="0" animBg="1"/>
      <p:bldP spid="12" grpId="1" animBg="1"/>
      <p:bldP spid="14" grpId="0" animBg="1"/>
      <p:bldP spid="14" grpId="1" animBg="1"/>
      <p:bldP spid="16" grpId="0" animBg="1"/>
      <p:bldP spid="16" grpId="1" animBg="1"/>
      <p:bldP spid="20" grpId="0" animBg="1"/>
      <p:bldP spid="20" grpId="1" animBg="1"/>
      <p:bldP spid="23" grpId="0" animBg="1"/>
      <p:bldP spid="23" grpId="1" animBg="1"/>
      <p:bldP spid="25" grpId="0" animBg="1"/>
      <p:bldP spid="25" grpId="1" animBg="1"/>
      <p:bldP spid="27" grpId="0" animBg="1"/>
      <p:bldP spid="27"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4499992" y="2780928"/>
            <a:ext cx="1388786" cy="408623"/>
          </a:xfrm>
          <a:prstGeom prst="roundRect">
            <a:avLst/>
          </a:prstGeom>
          <a:solidFill>
            <a:srgbClr val="0567A2"/>
          </a:solidFill>
          <a:ln>
            <a:solidFill>
              <a:schemeClr val="bg2">
                <a:lumMod val="75000"/>
              </a:schemeClr>
            </a:solidFill>
          </a:ln>
          <a:effectLst>
            <a:outerShdw blurRad="50800" dist="38100" dir="2700000" algn="tl" rotWithShape="0">
              <a:prstClr val="black">
                <a:alpha val="40000"/>
              </a:prstClr>
            </a:outerShdw>
          </a:effectLst>
        </p:spPr>
        <p:txBody>
          <a:bodyPr wrap="square" anchor="ctr">
            <a:spAutoFit/>
          </a:bodyPr>
          <a:lstStyle/>
          <a:p>
            <a:pPr algn="ctr">
              <a:defRPr/>
            </a:pPr>
            <a:r>
              <a:rPr lang="zh-CN" altLang="en-US" b="1" dirty="0" smtClean="0">
                <a:solidFill>
                  <a:schemeClr val="bg1"/>
                </a:solidFill>
                <a:ea typeface="宋体" pitchFamily="2" charset="-122"/>
              </a:rPr>
              <a:t>案例</a:t>
            </a:r>
            <a:endParaRPr lang="en-US" altLang="zh-CN" b="1" dirty="0">
              <a:solidFill>
                <a:schemeClr val="bg1"/>
              </a:solidFill>
              <a:ea typeface="宋体" pitchFamily="2" charset="-122"/>
            </a:endParaRPr>
          </a:p>
        </p:txBody>
      </p:sp>
      <p:cxnSp>
        <p:nvCxnSpPr>
          <p:cNvPr id="17" name="直接连接符 16"/>
          <p:cNvCxnSpPr/>
          <p:nvPr/>
        </p:nvCxnSpPr>
        <p:spPr bwMode="auto">
          <a:xfrm>
            <a:off x="4510440" y="3501008"/>
            <a:ext cx="3319226" cy="0"/>
          </a:xfrm>
          <a:prstGeom prst="line">
            <a:avLst/>
          </a:prstGeom>
          <a:noFill/>
          <a:ln w="28575" cap="flat" cmpd="sng" algn="ctr">
            <a:solidFill>
              <a:srgbClr val="0567A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p:cNvSpPr/>
          <p:nvPr/>
        </p:nvSpPr>
        <p:spPr>
          <a:xfrm>
            <a:off x="5220072" y="3779748"/>
            <a:ext cx="2528257" cy="369332"/>
          </a:xfrm>
          <a:prstGeom prst="rect">
            <a:avLst/>
          </a:prstGeom>
        </p:spPr>
        <p:txBody>
          <a:bodyPr wrap="none">
            <a:spAutoFit/>
          </a:bodyPr>
          <a:lstStyle/>
          <a:p>
            <a:pPr algn="ctr">
              <a:defRPr/>
            </a:pPr>
            <a:r>
              <a:rPr lang="zh-CN" altLang="en-US" b="1" dirty="0" smtClean="0">
                <a:ea typeface="宋体" pitchFamily="2" charset="-122"/>
              </a:rPr>
              <a:t>代码详</a:t>
            </a:r>
            <a:r>
              <a:rPr lang="zh-CN" altLang="en-US" b="1" dirty="0">
                <a:ea typeface="宋体" pitchFamily="2" charset="-122"/>
              </a:rPr>
              <a:t>见</a:t>
            </a:r>
            <a:r>
              <a:rPr lang="zh-CN" altLang="en-US" b="1">
                <a:ea typeface="宋体" pitchFamily="2" charset="-122"/>
              </a:rPr>
              <a:t>教材</a:t>
            </a:r>
            <a:r>
              <a:rPr lang="en-US" altLang="zh-CN" b="1" smtClean="0">
                <a:ea typeface="宋体" pitchFamily="2" charset="-122"/>
              </a:rPr>
              <a:t>demo3-9</a:t>
            </a:r>
            <a:endParaRPr lang="en-US" altLang="zh-CN" b="1" dirty="0">
              <a:ea typeface="宋体" pitchFamily="2" charset="-122"/>
            </a:endParaRPr>
          </a:p>
        </p:txBody>
      </p:sp>
      <p:pic>
        <p:nvPicPr>
          <p:cNvPr id="9" name="图片 8"/>
          <p:cNvPicPr/>
          <p:nvPr/>
        </p:nvPicPr>
        <p:blipFill>
          <a:blip r:embed="rId3"/>
          <a:stretch>
            <a:fillRect/>
          </a:stretch>
        </p:blipFill>
        <p:spPr>
          <a:xfrm>
            <a:off x="1122437" y="2132856"/>
            <a:ext cx="2657475" cy="3020695"/>
          </a:xfrm>
          <a:prstGeom prst="rect">
            <a:avLst/>
          </a:prstGeom>
        </p:spPr>
      </p:pic>
      <p:sp>
        <p:nvSpPr>
          <p:cNvPr id="7" name="标题 1"/>
          <p:cNvSpPr>
            <a:spLocks noChangeArrowheads="1"/>
          </p:cNvSpPr>
          <p:nvPr/>
        </p:nvSpPr>
        <p:spPr bwMode="auto">
          <a:xfrm>
            <a:off x="1644242" y="207508"/>
            <a:ext cx="7536270"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前导</a:t>
            </a:r>
            <a:r>
              <a:rPr lang="zh-CN" altLang="en-US" sz="3600" b="1">
                <a:solidFill>
                  <a:srgbClr val="0567A2"/>
                </a:solidFill>
                <a:latin typeface="微软雅黑" pitchFamily="34" charset="-122"/>
                <a:ea typeface="微软雅黑" pitchFamily="34" charset="-122"/>
                <a:sym typeface="宋体" charset="-122"/>
              </a:rPr>
              <a:t>知识</a:t>
            </a:r>
            <a:r>
              <a:rPr lang="en-US" altLang="zh-CN" sz="3600" b="1">
                <a:solidFill>
                  <a:srgbClr val="0567A2"/>
                </a:solidFill>
                <a:latin typeface="微软雅黑" pitchFamily="34" charset="-122"/>
                <a:ea typeface="微软雅黑" pitchFamily="34" charset="-122"/>
                <a:sym typeface="宋体" charset="-122"/>
              </a:rPr>
              <a:t>-</a:t>
            </a:r>
            <a:r>
              <a:rPr lang="en-US" altLang="zh-CN" sz="3600" b="1">
                <a:solidFill>
                  <a:srgbClr val="0567A2"/>
                </a:solidFill>
                <a:latin typeface="微软雅黑" pitchFamily="34" charset="-122"/>
                <a:ea typeface="微软雅黑" pitchFamily="34" charset="-122"/>
              </a:rPr>
              <a:t>CSS3 </a:t>
            </a:r>
            <a:r>
              <a:rPr lang="zh-CN" altLang="en-US" sz="3600" b="1" smtClean="0">
                <a:solidFill>
                  <a:srgbClr val="0567A2"/>
                </a:solidFill>
                <a:latin typeface="微软雅黑" pitchFamily="34" charset="-122"/>
                <a:ea typeface="微软雅黑" pitchFamily="34" charset="-122"/>
              </a:rPr>
              <a:t>动画</a:t>
            </a:r>
            <a:endParaRPr lang="zh-CN" altLang="zh-CN" sz="3600" b="1">
              <a:solidFill>
                <a:srgbClr val="0567A2"/>
              </a:solidFill>
              <a:latin typeface="微软雅黑" pitchFamily="34" charset="-122"/>
              <a:ea typeface="微软雅黑" pitchFamily="34" charset="-122"/>
            </a:endParaRPr>
          </a:p>
        </p:txBody>
      </p:sp>
    </p:spTree>
    <p:extLst>
      <p:ext uri="{BB962C8B-B14F-4D97-AF65-F5344CB8AC3E}">
        <p14:creationId xmlns:p14="http://schemas.microsoft.com/office/powerpoint/2010/main" val="323004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72"/>
          <p:cNvGrpSpPr>
            <a:grpSpLocks/>
          </p:cNvGrpSpPr>
          <p:nvPr/>
        </p:nvGrpSpPr>
        <p:grpSpPr bwMode="auto">
          <a:xfrm>
            <a:off x="1301006" y="2153858"/>
            <a:ext cx="6583362" cy="3003334"/>
            <a:chOff x="3957026" y="2388304"/>
            <a:chExt cx="10315544" cy="4662758"/>
          </a:xfrm>
        </p:grpSpPr>
        <p:sp>
          <p:nvSpPr>
            <p:cNvPr id="8" name="矩形 7"/>
            <p:cNvSpPr/>
            <p:nvPr/>
          </p:nvSpPr>
          <p:spPr>
            <a:xfrm>
              <a:off x="3957026" y="2735817"/>
              <a:ext cx="10315544" cy="4315245"/>
            </a:xfrm>
            <a:prstGeom prst="rect">
              <a:avLst/>
            </a:prstGeom>
            <a:ln w="9525">
              <a:solidFill>
                <a:srgbClr val="0567A2"/>
              </a:solidFill>
            </a:ln>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任意多边形 8"/>
            <p:cNvSpPr/>
            <p:nvPr/>
          </p:nvSpPr>
          <p:spPr>
            <a:xfrm>
              <a:off x="10444352" y="2388304"/>
              <a:ext cx="3445147" cy="57672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567A2"/>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defTabSz="2889250">
                <a:lnSpc>
                  <a:spcPct val="90000"/>
                </a:lnSpc>
                <a:spcAft>
                  <a:spcPct val="35000"/>
                </a:spcAft>
                <a:defRPr/>
              </a:pPr>
              <a:endParaRPr lang="zh-CN" altLang="en-US" sz="6500" dirty="0"/>
            </a:p>
          </p:txBody>
        </p:sp>
      </p:grpSp>
      <p:sp>
        <p:nvSpPr>
          <p:cNvPr id="10" name="矩形 75"/>
          <p:cNvSpPr>
            <a:spLocks noChangeArrowheads="1"/>
          </p:cNvSpPr>
          <p:nvPr/>
        </p:nvSpPr>
        <p:spPr bwMode="auto">
          <a:xfrm>
            <a:off x="5485655" y="215360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a:solidFill>
                  <a:schemeClr val="bg1"/>
                </a:solidFill>
                <a:latin typeface="微软雅黑" pitchFamily="34" charset="-122"/>
                <a:ea typeface="微软雅黑" pitchFamily="34" charset="-122"/>
              </a:rPr>
              <a:t>知识点概述</a:t>
            </a:r>
          </a:p>
        </p:txBody>
      </p:sp>
      <p:sp>
        <p:nvSpPr>
          <p:cNvPr id="11" name="矩形 5"/>
          <p:cNvSpPr>
            <a:spLocks noChangeArrowheads="1"/>
          </p:cNvSpPr>
          <p:nvPr/>
        </p:nvSpPr>
        <p:spPr bwMode="auto">
          <a:xfrm>
            <a:off x="1547664" y="2642136"/>
            <a:ext cx="622617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smtClean="0">
                <a:latin typeface="微软雅黑" panose="020B0503020204020204" pitchFamily="34" charset="-122"/>
                <a:ea typeface="微软雅黑" panose="020B0503020204020204" pitchFamily="34" charset="-122"/>
              </a:rPr>
              <a:t>       </a:t>
            </a:r>
            <a:r>
              <a:rPr lang="zh-CN" altLang="zh-CN" sz="2000" smtClean="0">
                <a:latin typeface="微软雅黑" panose="020B0503020204020204" pitchFamily="34" charset="-122"/>
                <a:ea typeface="微软雅黑" panose="020B0503020204020204" pitchFamily="34" charset="-122"/>
              </a:rPr>
              <a:t>过去</a:t>
            </a:r>
            <a:r>
              <a:rPr lang="zh-CN" altLang="zh-CN" sz="2000">
                <a:latin typeface="微软雅黑" panose="020B0503020204020204" pitchFamily="34" charset="-122"/>
                <a:ea typeface="微软雅黑" panose="020B0503020204020204" pitchFamily="34" charset="-122"/>
              </a:rPr>
              <a:t>，网页开发者喜欢把网页里面的图片字节数控制的非常小，往往在一个图片文件夹里散落着多的小图片，客户端每显示一张图片都会向服务器发送一次请求，图片越多请求次数越多，这样有可能造成图片延迟加载，影响用户体验。随着互联网技术的发展，大家越来越重视网页的加载速度，于是这些小图片被整合到了一起，</a:t>
            </a:r>
            <a:r>
              <a:rPr lang="en-US" altLang="zh-CN" sz="2000">
                <a:latin typeface="微软雅黑" panose="020B0503020204020204" pitchFamily="34" charset="-122"/>
                <a:ea typeface="微软雅黑" panose="020B0503020204020204" pitchFamily="34" charset="-122"/>
              </a:rPr>
              <a:t>CSS Sprites</a:t>
            </a:r>
            <a:r>
              <a:rPr lang="zh-CN" altLang="zh-CN" sz="2000">
                <a:latin typeface="微软雅黑" panose="020B0503020204020204" pitchFamily="34" charset="-122"/>
                <a:ea typeface="微软雅黑" panose="020B0503020204020204" pitchFamily="34" charset="-122"/>
              </a:rPr>
              <a:t>出现了</a:t>
            </a:r>
            <a:r>
              <a:rPr lang="zh-CN" altLang="zh-CN" sz="2000" smtClean="0">
                <a:latin typeface="微软雅黑" panose="020B0503020204020204" pitchFamily="34" charset="-122"/>
                <a:ea typeface="微软雅黑" panose="020B0503020204020204" pitchFamily="34" charset="-122"/>
              </a:rPr>
              <a:t>。</a:t>
            </a:r>
            <a:endParaRPr lang="zh-CN" altLang="zh-CN" sz="2000">
              <a:latin typeface="微软雅黑" panose="020B0503020204020204" pitchFamily="34" charset="-122"/>
              <a:ea typeface="微软雅黑" panose="020B0503020204020204" pitchFamily="34" charset="-122"/>
            </a:endParaRPr>
          </a:p>
        </p:txBody>
      </p:sp>
      <p:sp>
        <p:nvSpPr>
          <p:cNvPr id="12" name="标题 1"/>
          <p:cNvSpPr>
            <a:spLocks noChangeArrowheads="1"/>
          </p:cNvSpPr>
          <p:nvPr/>
        </p:nvSpPr>
        <p:spPr bwMode="auto">
          <a:xfrm>
            <a:off x="1610686" y="199119"/>
            <a:ext cx="7569826"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200" b="1" smtClean="0">
                <a:solidFill>
                  <a:srgbClr val="0567A2"/>
                </a:solidFill>
                <a:latin typeface="微软雅黑" pitchFamily="34" charset="-122"/>
                <a:ea typeface="微软雅黑" pitchFamily="34" charset="-122"/>
                <a:sym typeface="宋体" charset="-122"/>
              </a:rPr>
              <a:t>前导</a:t>
            </a:r>
            <a:r>
              <a:rPr lang="zh-CN" altLang="en-US" sz="3200" b="1">
                <a:solidFill>
                  <a:srgbClr val="0567A2"/>
                </a:solidFill>
                <a:latin typeface="微软雅黑" pitchFamily="34" charset="-122"/>
                <a:ea typeface="微软雅黑" pitchFamily="34" charset="-122"/>
                <a:sym typeface="宋体" charset="-122"/>
              </a:rPr>
              <a:t>知识</a:t>
            </a:r>
            <a:r>
              <a:rPr lang="en-US" altLang="zh-CN" sz="3200" b="1">
                <a:solidFill>
                  <a:srgbClr val="0567A2"/>
                </a:solidFill>
                <a:latin typeface="微软雅黑" pitchFamily="34" charset="-122"/>
                <a:ea typeface="微软雅黑" pitchFamily="34" charset="-122"/>
                <a:sym typeface="宋体" charset="-122"/>
              </a:rPr>
              <a:t>-</a:t>
            </a:r>
            <a:r>
              <a:rPr lang="en-US" altLang="zh-CN" sz="3200" b="1">
                <a:solidFill>
                  <a:srgbClr val="0567A2"/>
                </a:solidFill>
                <a:latin typeface="微软雅黑" pitchFamily="34" charset="-122"/>
                <a:ea typeface="微软雅黑" pitchFamily="34" charset="-122"/>
              </a:rPr>
              <a:t>CSS</a:t>
            </a:r>
            <a:r>
              <a:rPr lang="zh-CN" altLang="zh-CN" sz="3200" b="1">
                <a:solidFill>
                  <a:srgbClr val="0567A2"/>
                </a:solidFill>
                <a:latin typeface="微软雅黑" pitchFamily="34" charset="-122"/>
                <a:ea typeface="微软雅黑" pitchFamily="34" charset="-122"/>
              </a:rPr>
              <a:t>精灵</a:t>
            </a:r>
            <a:r>
              <a:rPr lang="zh-CN" altLang="zh-CN" sz="3200" b="1" smtClean="0">
                <a:solidFill>
                  <a:srgbClr val="0567A2"/>
                </a:solidFill>
                <a:latin typeface="微软雅黑" pitchFamily="34" charset="-122"/>
                <a:ea typeface="微软雅黑" pitchFamily="34" charset="-122"/>
              </a:rPr>
              <a:t>技术</a:t>
            </a:r>
            <a:endParaRPr lang="zh-CN" altLang="zh-CN" sz="3200" b="1">
              <a:solidFill>
                <a:srgbClr val="0567A2"/>
              </a:solidFill>
              <a:latin typeface="微软雅黑" pitchFamily="34" charset="-122"/>
              <a:ea typeface="微软雅黑" pitchFamily="34" charset="-122"/>
            </a:endParaRPr>
          </a:p>
        </p:txBody>
      </p:sp>
    </p:spTree>
    <p:extLst>
      <p:ext uri="{BB962C8B-B14F-4D97-AF65-F5344CB8AC3E}">
        <p14:creationId xmlns:p14="http://schemas.microsoft.com/office/powerpoint/2010/main" val="51755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10"/>
                                        </p:tgtEl>
                                      </p:cBhvr>
                                    </p:animEffect>
                                    <p:animScale>
                                      <p:cBhvr>
                                        <p:cTn id="10" dur="250" autoRev="1" fill="hold"/>
                                        <p:tgtEl>
                                          <p:spTgt spid="10"/>
                                        </p:tgtEl>
                                      </p:cBhvr>
                                      <p:by x="105000" y="105000"/>
                                    </p:animScale>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0388" y="908720"/>
            <a:ext cx="1932965" cy="589072"/>
          </a:xfrm>
          <a:prstGeom prst="rect">
            <a:avLst/>
          </a:prstGeom>
        </p:spPr>
        <p:txBody>
          <a:bodyPr wrap="none">
            <a:spAutoFit/>
          </a:bodyPr>
          <a:lstStyle/>
          <a:p>
            <a:pPr marL="342900" indent="-342900">
              <a:lnSpc>
                <a:spcPct val="150000"/>
              </a:lnSpc>
              <a:spcBef>
                <a:spcPct val="20000"/>
              </a:spcBef>
              <a:buFontTx/>
              <a:buChar char="•"/>
              <a:defRPr/>
            </a:pPr>
            <a:r>
              <a:rPr lang="en-US" altLang="zh-CN" sz="2400" b="1" smtClean="0">
                <a:solidFill>
                  <a:srgbClr val="0567A2"/>
                </a:solidFill>
              </a:rPr>
              <a:t>CSS Sprites</a:t>
            </a:r>
            <a:endParaRPr lang="zh-CN" altLang="zh-CN" sz="2400" b="1">
              <a:solidFill>
                <a:srgbClr val="0567A2"/>
              </a:solidFill>
            </a:endParaRPr>
          </a:p>
        </p:txBody>
      </p:sp>
      <p:sp>
        <p:nvSpPr>
          <p:cNvPr id="18" name="内容占位符 2"/>
          <p:cNvSpPr>
            <a:spLocks noGrp="1"/>
          </p:cNvSpPr>
          <p:nvPr>
            <p:ph idx="4294967295"/>
          </p:nvPr>
        </p:nvSpPr>
        <p:spPr bwMode="auto">
          <a:xfrm>
            <a:off x="481013" y="1567533"/>
            <a:ext cx="7975600" cy="144812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pPr marL="742950" lvl="1" indent="-285750" eaLnBrk="0" fontAlgn="base" hangingPunct="0">
              <a:lnSpc>
                <a:spcPct val="150000"/>
              </a:lnSpc>
              <a:spcBef>
                <a:spcPct val="20000"/>
              </a:spcBef>
              <a:spcAft>
                <a:spcPct val="0"/>
              </a:spcAft>
              <a:buFont typeface="Arial" panose="020B0604020202020204" pitchFamily="34" charset="0"/>
              <a:buChar char="–"/>
              <a:defRPr/>
            </a:pPr>
            <a:r>
              <a:rPr lang="en-US" altLang="zh-CN" sz="2100" kern="0">
                <a:latin typeface="微软雅黑" panose="020B0503020204020204" pitchFamily="34" charset="-122"/>
                <a:ea typeface="微软雅黑" panose="020B0503020204020204" pitchFamily="34" charset="-122"/>
              </a:rPr>
              <a:t>CSS </a:t>
            </a:r>
            <a:r>
              <a:rPr lang="en-US" altLang="zh-CN" sz="2300" kern="0">
                <a:latin typeface="微软雅黑" panose="020B0503020204020204" pitchFamily="34" charset="-122"/>
                <a:ea typeface="微软雅黑" panose="020B0503020204020204" pitchFamily="34" charset="-122"/>
              </a:rPr>
              <a:t>Sprites</a:t>
            </a:r>
            <a:r>
              <a:rPr lang="zh-CN" altLang="en-US" sz="2100" kern="0">
                <a:latin typeface="微软雅黑" panose="020B0503020204020204" pitchFamily="34" charset="-122"/>
                <a:ea typeface="微软雅黑" panose="020B0503020204020204" pitchFamily="34" charset="-122"/>
              </a:rPr>
              <a:t>被称为</a:t>
            </a:r>
            <a:r>
              <a:rPr lang="en-US" altLang="zh-CN" sz="2100" kern="0">
                <a:latin typeface="微软雅黑" panose="020B0503020204020204" pitchFamily="34" charset="-122"/>
                <a:ea typeface="微软雅黑" panose="020B0503020204020204" pitchFamily="34" charset="-122"/>
              </a:rPr>
              <a:t>CSS</a:t>
            </a:r>
            <a:r>
              <a:rPr lang="zh-CN" altLang="en-US" sz="2100" kern="0">
                <a:latin typeface="微软雅黑" panose="020B0503020204020204" pitchFamily="34" charset="-122"/>
                <a:ea typeface="微软雅黑" panose="020B0503020204020204" pitchFamily="34" charset="-122"/>
              </a:rPr>
              <a:t>精灵技术，是一种网页图片应用处理方式。它允许你将一个页面涉及到的所有小图片都包含到一张大图中去，这样一来，当访问该页面时，只需要载入一次图片。</a:t>
            </a:r>
            <a:endParaRPr lang="en-US" altLang="zh-CN" sz="2100" kern="0">
              <a:latin typeface="微软雅黑" panose="020B0503020204020204" pitchFamily="34" charset="-122"/>
              <a:ea typeface="微软雅黑" panose="020B0503020204020204" pitchFamily="34" charset="-122"/>
            </a:endParaRPr>
          </a:p>
          <a:p>
            <a:pPr marL="742950" lvl="1" indent="-285750" eaLnBrk="0" fontAlgn="base" hangingPunct="0">
              <a:lnSpc>
                <a:spcPct val="150000"/>
              </a:lnSpc>
              <a:spcBef>
                <a:spcPct val="20000"/>
              </a:spcBef>
              <a:spcAft>
                <a:spcPct val="0"/>
              </a:spcAft>
              <a:buFont typeface="Arial" panose="020B0604020202020204" pitchFamily="34" charset="0"/>
              <a:buChar char="–"/>
              <a:defRPr/>
            </a:pPr>
            <a:r>
              <a:rPr lang="en-US" altLang="zh-CN" sz="2100" kern="0">
                <a:latin typeface="微软雅黑" panose="020B0503020204020204" pitchFamily="34" charset="-122"/>
                <a:ea typeface="微软雅黑" panose="020B0503020204020204" pitchFamily="34" charset="-122"/>
              </a:rPr>
              <a:t>CSS</a:t>
            </a:r>
            <a:r>
              <a:rPr lang="zh-CN" altLang="zh-CN" sz="2100" kern="0">
                <a:latin typeface="微软雅黑" panose="020B0503020204020204" pitchFamily="34" charset="-122"/>
                <a:ea typeface="微软雅黑" panose="020B0503020204020204" pitchFamily="34" charset="-122"/>
              </a:rPr>
              <a:t>精灵技术的使用具体如下：</a:t>
            </a:r>
          </a:p>
          <a:p>
            <a:pPr lvl="1">
              <a:lnSpc>
                <a:spcPct val="150000"/>
              </a:lnSpc>
              <a:defRPr/>
            </a:pPr>
            <a:endParaRPr lang="zh-CN" altLang="zh-CN" sz="1800">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157381" y="3542358"/>
            <a:ext cx="6582971" cy="720081"/>
            <a:chOff x="1187624" y="2060848"/>
            <a:chExt cx="6582971" cy="720081"/>
          </a:xfrm>
        </p:grpSpPr>
        <p:sp>
          <p:nvSpPr>
            <p:cNvPr id="25" name="矩形 24"/>
            <p:cNvSpPr/>
            <p:nvPr/>
          </p:nvSpPr>
          <p:spPr>
            <a:xfrm>
              <a:off x="1331639" y="2237103"/>
              <a:ext cx="6438956" cy="543826"/>
            </a:xfrm>
            <a:prstGeom prst="rect">
              <a:avLst/>
            </a:prstGeom>
            <a:solidFill>
              <a:schemeClr val="accent5">
                <a:lumMod val="20000"/>
                <a:lumOff val="80000"/>
              </a:schemeClr>
            </a:solidFill>
            <a:ln w="19050">
              <a:solidFill>
                <a:schemeClr val="accent5">
                  <a:lumMod val="40000"/>
                  <a:lumOff val="60000"/>
                </a:schemeClr>
              </a:solidFill>
            </a:ln>
          </p:spPr>
          <p:txBody>
            <a:bodyPr wrap="square" rtlCol="0" anchor="ctr">
              <a:noAutofit/>
            </a:bodyPr>
            <a:lstStyle/>
            <a:p>
              <a:pPr marL="360000"/>
              <a:r>
                <a:rPr lang="en-US" altLang="zh-CN" sz="1400" smtClean="0">
                  <a:latin typeface="微软雅黑" panose="020B0503020204020204" pitchFamily="34" charset="-122"/>
                  <a:ea typeface="微软雅黑" panose="020B0503020204020204" pitchFamily="34" charset="-122"/>
                </a:rPr>
                <a:t>     </a:t>
              </a:r>
              <a:r>
                <a:rPr lang="zh-CN" altLang="zh-CN" sz="1400" smtClean="0">
                  <a:latin typeface="微软雅黑" panose="020B0503020204020204" pitchFamily="34" charset="-122"/>
                  <a:ea typeface="微软雅黑" panose="020B0503020204020204" pitchFamily="34" charset="-122"/>
                </a:rPr>
                <a:t>首先</a:t>
              </a:r>
              <a:r>
                <a:rPr lang="zh-CN" altLang="zh-CN" sz="1400">
                  <a:latin typeface="微软雅黑" panose="020B0503020204020204" pitchFamily="34" charset="-122"/>
                  <a:ea typeface="微软雅黑" panose="020B0503020204020204" pitchFamily="34" charset="-122"/>
                </a:rPr>
                <a:t>要有一张精灵图，它是许多小图片的合并，由于精灵图要求不</a:t>
              </a:r>
              <a:r>
                <a:rPr lang="zh-CN" altLang="zh-CN" sz="1400" smtClean="0">
                  <a:latin typeface="微软雅黑" panose="020B0503020204020204" pitchFamily="34" charset="-122"/>
                  <a:ea typeface="微软雅黑" panose="020B0503020204020204" pitchFamily="34" charset="-122"/>
                </a:rPr>
                <a:t>高于</a:t>
              </a:r>
              <a:r>
                <a:rPr lang="en-US" altLang="zh-CN" sz="1400" smtClean="0">
                  <a:latin typeface="微软雅黑" panose="020B0503020204020204" pitchFamily="34" charset="-122"/>
                  <a:ea typeface="微软雅黑" panose="020B0503020204020204" pitchFamily="34" charset="-122"/>
                </a:rPr>
                <a:t>   200KB</a:t>
              </a:r>
              <a:r>
                <a:rPr lang="zh-CN" altLang="zh-CN" sz="1400" smtClean="0">
                  <a:latin typeface="微软雅黑" panose="020B0503020204020204" pitchFamily="34" charset="-122"/>
                  <a:ea typeface="微软雅黑" panose="020B0503020204020204" pitchFamily="34" charset="-122"/>
                </a:rPr>
                <a:t>，所以</a:t>
              </a:r>
              <a:r>
                <a:rPr lang="zh-CN" altLang="zh-CN" sz="1400">
                  <a:latin typeface="微软雅黑" panose="020B0503020204020204" pitchFamily="34" charset="-122"/>
                  <a:ea typeface="微软雅黑" panose="020B0503020204020204" pitchFamily="34" charset="-122"/>
                </a:rPr>
                <a:t>这种合并适合一般小图标素材</a:t>
              </a:r>
              <a:r>
                <a:rPr lang="zh-CN" altLang="en-US" sz="1400" smtClean="0">
                  <a:latin typeface="微软雅黑" panose="020B0503020204020204" pitchFamily="34" charset="-122"/>
                  <a:ea typeface="微软雅黑" panose="020B0503020204020204" pitchFamily="34" charset="-122"/>
                </a:rPr>
                <a:t>。</a:t>
              </a:r>
              <a:endParaRPr lang="zh-CN" altLang="zh-CN" sz="1400">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187624" y="2060848"/>
              <a:ext cx="432047" cy="720080"/>
              <a:chOff x="1043606" y="1310796"/>
              <a:chExt cx="973654" cy="1571757"/>
            </a:xfrm>
          </p:grpSpPr>
          <p:sp>
            <p:nvSpPr>
              <p:cNvPr id="27" name="弦形 26"/>
              <p:cNvSpPr/>
              <p:nvPr/>
            </p:nvSpPr>
            <p:spPr>
              <a:xfrm>
                <a:off x="1043606" y="2420888"/>
                <a:ext cx="973654" cy="461665"/>
              </a:xfrm>
              <a:prstGeom prst="chord">
                <a:avLst/>
              </a:prstGeom>
              <a:solidFill>
                <a:schemeClr val="accent5">
                  <a:lumMod val="60000"/>
                  <a:lumOff val="40000"/>
                </a:schemeClr>
              </a:solidFill>
              <a:ln w="19050">
                <a:solidFill>
                  <a:schemeClr val="accent5">
                    <a:lumMod val="60000"/>
                    <a:lumOff val="40000"/>
                  </a:schemeClr>
                </a:solidFill>
              </a:ln>
            </p:spPr>
            <p:txBody>
              <a:bodyPr wrap="square" rtlCol="0" anchor="ctr">
                <a:spAutoFit/>
              </a:bodyPr>
              <a:lstStyle/>
              <a:p>
                <a:pPr algn="ctr"/>
                <a:endParaRPr lang="zh-CN" altLang="en-US" dirty="0">
                  <a:ea typeface="宋体" pitchFamily="2" charset="-122"/>
                </a:endParaRPr>
              </a:p>
            </p:txBody>
          </p:sp>
          <p:sp>
            <p:nvSpPr>
              <p:cNvPr id="28" name="矩形 27"/>
              <p:cNvSpPr/>
              <p:nvPr/>
            </p:nvSpPr>
            <p:spPr>
              <a:xfrm>
                <a:off x="1043606" y="1310796"/>
                <a:ext cx="498856" cy="769440"/>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altLang="zh-CN" sz="4400" b="1" cap="none" spc="0" smtClean="0">
                    <a:ln/>
                    <a:solidFill>
                      <a:schemeClr val="accent3"/>
                    </a:solidFill>
                    <a:effectLst/>
                  </a:rPr>
                  <a:t>1</a:t>
                </a:r>
                <a:endParaRPr lang="zh-CN" altLang="en-US" sz="4400" b="1" cap="none" spc="0">
                  <a:ln/>
                  <a:solidFill>
                    <a:schemeClr val="accent3"/>
                  </a:solidFill>
                  <a:effectLst/>
                </a:endParaRPr>
              </a:p>
            </p:txBody>
          </p:sp>
        </p:grpSp>
      </p:grpSp>
      <p:grpSp>
        <p:nvGrpSpPr>
          <p:cNvPr id="29" name="组合 28"/>
          <p:cNvGrpSpPr/>
          <p:nvPr/>
        </p:nvGrpSpPr>
        <p:grpSpPr>
          <a:xfrm>
            <a:off x="1063313" y="4334446"/>
            <a:ext cx="6677038" cy="769441"/>
            <a:chOff x="1068582" y="2060848"/>
            <a:chExt cx="6677038" cy="769441"/>
          </a:xfrm>
        </p:grpSpPr>
        <p:sp>
          <p:nvSpPr>
            <p:cNvPr id="30" name="矩形 29"/>
            <p:cNvSpPr/>
            <p:nvPr/>
          </p:nvSpPr>
          <p:spPr>
            <a:xfrm>
              <a:off x="1331639" y="2316007"/>
              <a:ext cx="6413981" cy="464921"/>
            </a:xfrm>
            <a:prstGeom prst="rect">
              <a:avLst/>
            </a:prstGeom>
            <a:solidFill>
              <a:schemeClr val="accent5">
                <a:lumMod val="20000"/>
                <a:lumOff val="80000"/>
              </a:schemeClr>
            </a:solidFill>
            <a:ln w="19050">
              <a:solidFill>
                <a:schemeClr val="accent5">
                  <a:lumMod val="40000"/>
                  <a:lumOff val="60000"/>
                </a:schemeClr>
              </a:solidFill>
            </a:ln>
          </p:spPr>
          <p:txBody>
            <a:bodyPr wrap="square" rtlCol="0" anchor="ctr">
              <a:noAutofit/>
            </a:bodyPr>
            <a:lstStyle/>
            <a:p>
              <a:pPr marL="360000"/>
              <a:r>
                <a:rPr lang="zh-CN" altLang="zh-CN" sz="1400">
                  <a:latin typeface="微软雅黑" panose="020B0503020204020204" pitchFamily="34" charset="-122"/>
                  <a:ea typeface="微软雅黑" panose="020B0503020204020204" pitchFamily="34" charset="-122"/>
                </a:rPr>
                <a:t>创建一个容器（如</a:t>
              </a:r>
              <a:r>
                <a:rPr lang="en-US" altLang="zh-CN" sz="1400">
                  <a:latin typeface="微软雅黑" panose="020B0503020204020204" pitchFamily="34" charset="-122"/>
                  <a:ea typeface="微软雅黑" panose="020B0503020204020204" pitchFamily="34" charset="-122"/>
                </a:rPr>
                <a:t>&lt;div&gt;</a:t>
              </a:r>
              <a:r>
                <a:rPr lang="zh-CN" altLang="zh-CN"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&lt;i&gt;</a:t>
              </a:r>
              <a:r>
                <a:rPr lang="zh-CN" altLang="zh-CN" sz="1400">
                  <a:latin typeface="微软雅黑" panose="020B0503020204020204" pitchFamily="34" charset="-122"/>
                  <a:ea typeface="微软雅黑" panose="020B0503020204020204" pitchFamily="34" charset="-122"/>
                </a:rPr>
                <a:t>标签、</a:t>
              </a:r>
              <a:r>
                <a:rPr lang="en-US" altLang="zh-CN" sz="1400">
                  <a:latin typeface="微软雅黑" panose="020B0503020204020204" pitchFamily="34" charset="-122"/>
                  <a:ea typeface="微软雅黑" panose="020B0503020204020204" pitchFamily="34" charset="-122"/>
                </a:rPr>
                <a:t>&lt;span&gt;</a:t>
              </a:r>
              <a:r>
                <a:rPr lang="zh-CN" altLang="zh-CN" sz="1400">
                  <a:latin typeface="微软雅黑" panose="020B0503020204020204" pitchFamily="34" charset="-122"/>
                  <a:ea typeface="微软雅黑" panose="020B0503020204020204" pitchFamily="34" charset="-122"/>
                </a:rPr>
                <a:t>标签等）来加载精灵图片</a:t>
              </a:r>
              <a:r>
                <a:rPr lang="zh-CN" altLang="zh-CN" sz="1400" smtClean="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068582" y="2060848"/>
              <a:ext cx="551089" cy="769441"/>
              <a:chOff x="775335" y="1310796"/>
              <a:chExt cx="1241925" cy="1679500"/>
            </a:xfrm>
          </p:grpSpPr>
          <p:sp>
            <p:nvSpPr>
              <p:cNvPr id="32" name="弦形 31"/>
              <p:cNvSpPr/>
              <p:nvPr/>
            </p:nvSpPr>
            <p:spPr>
              <a:xfrm>
                <a:off x="1043606" y="2420888"/>
                <a:ext cx="973654" cy="461665"/>
              </a:xfrm>
              <a:prstGeom prst="chord">
                <a:avLst/>
              </a:prstGeom>
              <a:solidFill>
                <a:schemeClr val="accent5">
                  <a:lumMod val="60000"/>
                  <a:lumOff val="40000"/>
                </a:schemeClr>
              </a:solidFill>
              <a:ln w="19050">
                <a:solidFill>
                  <a:schemeClr val="accent5">
                    <a:lumMod val="60000"/>
                    <a:lumOff val="40000"/>
                  </a:schemeClr>
                </a:solidFill>
              </a:ln>
            </p:spPr>
            <p:txBody>
              <a:bodyPr wrap="square" rtlCol="0" anchor="ctr">
                <a:spAutoFit/>
              </a:bodyPr>
              <a:lstStyle/>
              <a:p>
                <a:pPr algn="ctr"/>
                <a:endParaRPr lang="zh-CN" altLang="en-US" dirty="0">
                  <a:ea typeface="宋体" pitchFamily="2" charset="-122"/>
                </a:endParaRPr>
              </a:p>
            </p:txBody>
          </p:sp>
          <p:sp>
            <p:nvSpPr>
              <p:cNvPr id="33" name="矩形 32"/>
              <p:cNvSpPr/>
              <p:nvPr/>
            </p:nvSpPr>
            <p:spPr>
              <a:xfrm>
                <a:off x="775335" y="1310796"/>
                <a:ext cx="1124213" cy="1679500"/>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altLang="zh-CN" sz="4400" b="1">
                    <a:ln/>
                    <a:solidFill>
                      <a:schemeClr val="accent3"/>
                    </a:solidFill>
                  </a:rPr>
                  <a:t>2</a:t>
                </a:r>
                <a:endParaRPr lang="zh-CN" altLang="en-US" sz="4400" b="1" cap="none" spc="0">
                  <a:ln/>
                  <a:solidFill>
                    <a:schemeClr val="accent3"/>
                  </a:solidFill>
                  <a:effectLst/>
                </a:endParaRPr>
              </a:p>
            </p:txBody>
          </p:sp>
        </p:grpSp>
      </p:grpSp>
      <p:grpSp>
        <p:nvGrpSpPr>
          <p:cNvPr id="34" name="组合 33"/>
          <p:cNvGrpSpPr/>
          <p:nvPr/>
        </p:nvGrpSpPr>
        <p:grpSpPr>
          <a:xfrm>
            <a:off x="1043608" y="5381693"/>
            <a:ext cx="6696743" cy="802314"/>
            <a:chOff x="1048877" y="2316007"/>
            <a:chExt cx="6696743" cy="802314"/>
          </a:xfrm>
        </p:grpSpPr>
        <p:sp>
          <p:nvSpPr>
            <p:cNvPr id="35" name="矩形 34"/>
            <p:cNvSpPr/>
            <p:nvPr/>
          </p:nvSpPr>
          <p:spPr>
            <a:xfrm>
              <a:off x="1331639" y="2316007"/>
              <a:ext cx="6413981" cy="730306"/>
            </a:xfrm>
            <a:prstGeom prst="rect">
              <a:avLst/>
            </a:prstGeom>
            <a:solidFill>
              <a:schemeClr val="accent5">
                <a:lumMod val="20000"/>
                <a:lumOff val="80000"/>
              </a:schemeClr>
            </a:solidFill>
            <a:ln w="19050">
              <a:solidFill>
                <a:schemeClr val="accent5">
                  <a:lumMod val="40000"/>
                  <a:lumOff val="60000"/>
                </a:schemeClr>
              </a:solidFill>
            </a:ln>
          </p:spPr>
          <p:txBody>
            <a:bodyPr wrap="square" rtlCol="0" anchor="ctr">
              <a:noAutofit/>
            </a:bodyPr>
            <a:lstStyle/>
            <a:p>
              <a:pPr marL="360000"/>
              <a:r>
                <a:rPr lang="zh-CN" altLang="en-US" sz="1400">
                  <a:latin typeface="微软雅黑" panose="020B0503020204020204" pitchFamily="34" charset="-122"/>
                  <a:ea typeface="微软雅黑" panose="020B0503020204020204" pitchFamily="34" charset="-122"/>
                </a:rPr>
                <a:t>利用</a:t>
              </a:r>
              <a:r>
                <a:rPr lang="en-US" altLang="zh-CN" sz="1400">
                  <a:latin typeface="微软雅黑" panose="020B0503020204020204" pitchFamily="34" charset="-122"/>
                  <a:ea typeface="微软雅黑" panose="020B0503020204020204" pitchFamily="34" charset="-122"/>
                </a:rPr>
                <a:t>CSS</a:t>
              </a:r>
              <a:r>
                <a:rPr lang="zh-CN" altLang="en-US" sz="1400">
                  <a:latin typeface="微软雅黑" panose="020B0503020204020204" pitchFamily="34" charset="-122"/>
                  <a:ea typeface="微软雅黑" panose="020B0503020204020204" pitchFamily="34" charset="-122"/>
                </a:rPr>
                <a:t>的“</a:t>
              </a:r>
              <a:r>
                <a:rPr lang="en-US" altLang="zh-CN" sz="1400">
                  <a:latin typeface="微软雅黑" panose="020B0503020204020204" pitchFamily="34" charset="-122"/>
                  <a:ea typeface="微软雅黑" panose="020B0503020204020204" pitchFamily="34" charset="-122"/>
                </a:rPr>
                <a:t>background-image”</a:t>
              </a:r>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background- repeat”</a:t>
              </a:r>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background-position”</a:t>
              </a:r>
              <a:r>
                <a:rPr lang="zh-CN" altLang="en-US" sz="1400">
                  <a:latin typeface="微软雅黑" panose="020B0503020204020204" pitchFamily="34" charset="-122"/>
                  <a:ea typeface="微软雅黑" panose="020B0503020204020204" pitchFamily="34" charset="-122"/>
                </a:rPr>
                <a:t>组合进行背景定位，将一张大图片中的某个部分显示到网页的固定位置。</a:t>
              </a:r>
              <a:endParaRPr lang="en-US" altLang="zh-CN" sz="1400">
                <a:latin typeface="微软雅黑" panose="020B0503020204020204" pitchFamily="34" charset="-122"/>
                <a:ea typeface="微软雅黑" panose="020B0503020204020204" pitchFamily="34" charset="-122"/>
              </a:endParaRPr>
            </a:p>
          </p:txBody>
        </p:sp>
        <p:grpSp>
          <p:nvGrpSpPr>
            <p:cNvPr id="36" name="组合 35"/>
            <p:cNvGrpSpPr/>
            <p:nvPr/>
          </p:nvGrpSpPr>
          <p:grpSpPr>
            <a:xfrm>
              <a:off x="1048877" y="2348880"/>
              <a:ext cx="570794" cy="769441"/>
              <a:chOff x="730928" y="1939500"/>
              <a:chExt cx="1286332" cy="1679499"/>
            </a:xfrm>
          </p:grpSpPr>
          <p:sp>
            <p:nvSpPr>
              <p:cNvPr id="37" name="弦形 36"/>
              <p:cNvSpPr/>
              <p:nvPr/>
            </p:nvSpPr>
            <p:spPr>
              <a:xfrm>
                <a:off x="1043606" y="3049591"/>
                <a:ext cx="973654" cy="461665"/>
              </a:xfrm>
              <a:prstGeom prst="chord">
                <a:avLst/>
              </a:prstGeom>
              <a:solidFill>
                <a:schemeClr val="accent5">
                  <a:lumMod val="60000"/>
                  <a:lumOff val="40000"/>
                </a:schemeClr>
              </a:solidFill>
              <a:ln w="19050">
                <a:solidFill>
                  <a:schemeClr val="accent5">
                    <a:lumMod val="60000"/>
                    <a:lumOff val="40000"/>
                  </a:schemeClr>
                </a:solidFill>
              </a:ln>
            </p:spPr>
            <p:txBody>
              <a:bodyPr wrap="square" rtlCol="0" anchor="ctr">
                <a:spAutoFit/>
              </a:bodyPr>
              <a:lstStyle/>
              <a:p>
                <a:pPr algn="ctr"/>
                <a:endParaRPr lang="zh-CN" altLang="en-US" dirty="0">
                  <a:ea typeface="宋体" pitchFamily="2" charset="-122"/>
                </a:endParaRPr>
              </a:p>
            </p:txBody>
          </p:sp>
          <p:sp>
            <p:nvSpPr>
              <p:cNvPr id="38" name="矩形 37"/>
              <p:cNvSpPr/>
              <p:nvPr/>
            </p:nvSpPr>
            <p:spPr>
              <a:xfrm>
                <a:off x="730928" y="1939500"/>
                <a:ext cx="1124214" cy="1679499"/>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altLang="zh-CN" sz="4400" b="1" smtClean="0">
                    <a:ln/>
                    <a:solidFill>
                      <a:schemeClr val="accent3"/>
                    </a:solidFill>
                  </a:rPr>
                  <a:t>3</a:t>
                </a:r>
                <a:endParaRPr lang="zh-CN" altLang="en-US" sz="4400" b="1" cap="none" spc="0">
                  <a:ln/>
                  <a:solidFill>
                    <a:schemeClr val="accent3"/>
                  </a:solidFill>
                  <a:effectLst/>
                </a:endParaRPr>
              </a:p>
            </p:txBody>
          </p:sp>
        </p:grpSp>
      </p:grpSp>
      <p:sp>
        <p:nvSpPr>
          <p:cNvPr id="21" name="标题 1"/>
          <p:cNvSpPr>
            <a:spLocks noChangeArrowheads="1"/>
          </p:cNvSpPr>
          <p:nvPr/>
        </p:nvSpPr>
        <p:spPr bwMode="auto">
          <a:xfrm>
            <a:off x="1610686" y="199119"/>
            <a:ext cx="7569826"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200" b="1" smtClean="0">
                <a:solidFill>
                  <a:srgbClr val="0567A2"/>
                </a:solidFill>
                <a:latin typeface="微软雅黑" pitchFamily="34" charset="-122"/>
                <a:ea typeface="微软雅黑" pitchFamily="34" charset="-122"/>
                <a:sym typeface="宋体" charset="-122"/>
              </a:rPr>
              <a:t>前导</a:t>
            </a:r>
            <a:r>
              <a:rPr lang="zh-CN" altLang="en-US" sz="3200" b="1">
                <a:solidFill>
                  <a:srgbClr val="0567A2"/>
                </a:solidFill>
                <a:latin typeface="微软雅黑" pitchFamily="34" charset="-122"/>
                <a:ea typeface="微软雅黑" pitchFamily="34" charset="-122"/>
                <a:sym typeface="宋体" charset="-122"/>
              </a:rPr>
              <a:t>知识</a:t>
            </a:r>
            <a:r>
              <a:rPr lang="en-US" altLang="zh-CN" sz="3200" b="1">
                <a:solidFill>
                  <a:srgbClr val="0567A2"/>
                </a:solidFill>
                <a:latin typeface="微软雅黑" pitchFamily="34" charset="-122"/>
                <a:ea typeface="微软雅黑" pitchFamily="34" charset="-122"/>
                <a:sym typeface="宋体" charset="-122"/>
              </a:rPr>
              <a:t>-</a:t>
            </a:r>
            <a:r>
              <a:rPr lang="en-US" altLang="zh-CN" sz="3200" b="1">
                <a:solidFill>
                  <a:srgbClr val="0567A2"/>
                </a:solidFill>
                <a:latin typeface="微软雅黑" pitchFamily="34" charset="-122"/>
                <a:ea typeface="微软雅黑" pitchFamily="34" charset="-122"/>
              </a:rPr>
              <a:t>CSS</a:t>
            </a:r>
            <a:r>
              <a:rPr lang="zh-CN" altLang="zh-CN" sz="3200" b="1">
                <a:solidFill>
                  <a:srgbClr val="0567A2"/>
                </a:solidFill>
                <a:latin typeface="微软雅黑" pitchFamily="34" charset="-122"/>
                <a:ea typeface="微软雅黑" pitchFamily="34" charset="-122"/>
              </a:rPr>
              <a:t>精灵</a:t>
            </a:r>
            <a:r>
              <a:rPr lang="zh-CN" altLang="zh-CN" sz="3200" b="1" smtClean="0">
                <a:solidFill>
                  <a:srgbClr val="0567A2"/>
                </a:solidFill>
                <a:latin typeface="微软雅黑" pitchFamily="34" charset="-122"/>
                <a:ea typeface="微软雅黑" pitchFamily="34" charset="-122"/>
              </a:rPr>
              <a:t>技术</a:t>
            </a:r>
            <a:endParaRPr lang="zh-CN" altLang="zh-CN" sz="3200" b="1">
              <a:solidFill>
                <a:srgbClr val="0567A2"/>
              </a:solidFill>
              <a:latin typeface="微软雅黑" pitchFamily="34" charset="-122"/>
              <a:ea typeface="微软雅黑" pitchFamily="34" charset="-122"/>
            </a:endParaRPr>
          </a:p>
        </p:txBody>
      </p:sp>
    </p:spTree>
    <p:extLst>
      <p:ext uri="{BB962C8B-B14F-4D97-AF65-F5344CB8AC3E}">
        <p14:creationId xmlns:p14="http://schemas.microsoft.com/office/powerpoint/2010/main" val="262945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animEffect transition="in" filter="wipe(down)">
                                      <p:cBhvr>
                                        <p:cTn id="7" dur="500"/>
                                        <p:tgtEl>
                                          <p:spTgt spid="18">
                                            <p:txEl>
                                              <p:pRg st="1" end="1"/>
                                            </p:txEl>
                                          </p:spTgt>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0-#ppt_w/2"/>
                                          </p:val>
                                        </p:tav>
                                        <p:tav tm="100000">
                                          <p:val>
                                            <p:strVal val="#ppt_x"/>
                                          </p:val>
                                        </p:tav>
                                      </p:tavLst>
                                    </p:anim>
                                    <p:anim calcmode="lin" valueType="num">
                                      <p:cBhvr additive="base">
                                        <p:cTn id="1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0-#ppt_w/2"/>
                                          </p:val>
                                        </p:tav>
                                        <p:tav tm="100000">
                                          <p:val>
                                            <p:strVal val="#ppt_x"/>
                                          </p:val>
                                        </p:tav>
                                      </p:tavLst>
                                    </p:anim>
                                    <p:anim calcmode="lin" valueType="num">
                                      <p:cBhvr additive="base">
                                        <p:cTn id="24"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4499992" y="2780928"/>
            <a:ext cx="1388786" cy="408623"/>
          </a:xfrm>
          <a:prstGeom prst="roundRect">
            <a:avLst/>
          </a:prstGeom>
          <a:solidFill>
            <a:srgbClr val="0567A2"/>
          </a:solidFill>
          <a:ln>
            <a:solidFill>
              <a:schemeClr val="bg2">
                <a:lumMod val="75000"/>
              </a:schemeClr>
            </a:solidFill>
          </a:ln>
          <a:effectLst>
            <a:outerShdw blurRad="50800" dist="38100" dir="2700000" algn="tl" rotWithShape="0">
              <a:prstClr val="black">
                <a:alpha val="40000"/>
              </a:prstClr>
            </a:outerShdw>
          </a:effectLst>
        </p:spPr>
        <p:txBody>
          <a:bodyPr wrap="square" anchor="ctr">
            <a:spAutoFit/>
          </a:bodyPr>
          <a:lstStyle/>
          <a:p>
            <a:pPr algn="ctr">
              <a:defRPr/>
            </a:pPr>
            <a:r>
              <a:rPr lang="zh-CN" altLang="en-US" b="1" dirty="0" smtClean="0">
                <a:solidFill>
                  <a:schemeClr val="bg1"/>
                </a:solidFill>
                <a:ea typeface="宋体" pitchFamily="2" charset="-122"/>
              </a:rPr>
              <a:t>案例</a:t>
            </a:r>
            <a:endParaRPr lang="en-US" altLang="zh-CN" b="1" dirty="0">
              <a:solidFill>
                <a:schemeClr val="bg1"/>
              </a:solidFill>
              <a:ea typeface="宋体" pitchFamily="2" charset="-122"/>
            </a:endParaRPr>
          </a:p>
        </p:txBody>
      </p:sp>
      <p:cxnSp>
        <p:nvCxnSpPr>
          <p:cNvPr id="17" name="直接连接符 16"/>
          <p:cNvCxnSpPr/>
          <p:nvPr/>
        </p:nvCxnSpPr>
        <p:spPr bwMode="auto">
          <a:xfrm>
            <a:off x="4510440" y="3501008"/>
            <a:ext cx="3319226" cy="0"/>
          </a:xfrm>
          <a:prstGeom prst="line">
            <a:avLst/>
          </a:prstGeom>
          <a:noFill/>
          <a:ln w="28575" cap="flat" cmpd="sng" algn="ctr">
            <a:solidFill>
              <a:srgbClr val="0567A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p:cNvSpPr/>
          <p:nvPr/>
        </p:nvSpPr>
        <p:spPr>
          <a:xfrm>
            <a:off x="5155953" y="3779748"/>
            <a:ext cx="2656496" cy="369332"/>
          </a:xfrm>
          <a:prstGeom prst="rect">
            <a:avLst/>
          </a:prstGeom>
        </p:spPr>
        <p:txBody>
          <a:bodyPr wrap="none">
            <a:spAutoFit/>
          </a:bodyPr>
          <a:lstStyle/>
          <a:p>
            <a:pPr algn="ctr">
              <a:defRPr/>
            </a:pPr>
            <a:r>
              <a:rPr lang="zh-CN" altLang="en-US" b="1" dirty="0" smtClean="0">
                <a:ea typeface="宋体" pitchFamily="2" charset="-122"/>
              </a:rPr>
              <a:t>代码详</a:t>
            </a:r>
            <a:r>
              <a:rPr lang="zh-CN" altLang="en-US" b="1" dirty="0">
                <a:ea typeface="宋体" pitchFamily="2" charset="-122"/>
              </a:rPr>
              <a:t>见</a:t>
            </a:r>
            <a:r>
              <a:rPr lang="zh-CN" altLang="en-US" b="1">
                <a:ea typeface="宋体" pitchFamily="2" charset="-122"/>
              </a:rPr>
              <a:t>教材</a:t>
            </a:r>
            <a:r>
              <a:rPr lang="en-US" altLang="zh-CN" b="1" smtClean="0">
                <a:ea typeface="宋体" pitchFamily="2" charset="-122"/>
              </a:rPr>
              <a:t>demo3-10</a:t>
            </a:r>
            <a:endParaRPr lang="en-US" altLang="zh-CN" b="1" dirty="0">
              <a:ea typeface="宋体" pitchFamily="2" charset="-122"/>
            </a:endParaRPr>
          </a:p>
        </p:txBody>
      </p:sp>
      <p:pic>
        <p:nvPicPr>
          <p:cNvPr id="10" name="图片 9"/>
          <p:cNvPicPr/>
          <p:nvPr/>
        </p:nvPicPr>
        <p:blipFill>
          <a:blip r:embed="rId3"/>
          <a:stretch>
            <a:fillRect/>
          </a:stretch>
        </p:blipFill>
        <p:spPr>
          <a:xfrm>
            <a:off x="1475656" y="2611373"/>
            <a:ext cx="1838325" cy="1779270"/>
          </a:xfrm>
          <a:prstGeom prst="rect">
            <a:avLst/>
          </a:prstGeom>
        </p:spPr>
      </p:pic>
      <p:sp>
        <p:nvSpPr>
          <p:cNvPr id="8" name="标题 1"/>
          <p:cNvSpPr>
            <a:spLocks noChangeArrowheads="1"/>
          </p:cNvSpPr>
          <p:nvPr/>
        </p:nvSpPr>
        <p:spPr bwMode="auto">
          <a:xfrm>
            <a:off x="1610686" y="199119"/>
            <a:ext cx="7569826"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200" b="1" smtClean="0">
                <a:solidFill>
                  <a:srgbClr val="0567A2"/>
                </a:solidFill>
                <a:latin typeface="微软雅黑" pitchFamily="34" charset="-122"/>
                <a:ea typeface="微软雅黑" pitchFamily="34" charset="-122"/>
                <a:sym typeface="宋体" charset="-122"/>
              </a:rPr>
              <a:t>前导</a:t>
            </a:r>
            <a:r>
              <a:rPr lang="zh-CN" altLang="en-US" sz="3200" b="1">
                <a:solidFill>
                  <a:srgbClr val="0567A2"/>
                </a:solidFill>
                <a:latin typeface="微软雅黑" pitchFamily="34" charset="-122"/>
                <a:ea typeface="微软雅黑" pitchFamily="34" charset="-122"/>
                <a:sym typeface="宋体" charset="-122"/>
              </a:rPr>
              <a:t>知识</a:t>
            </a:r>
            <a:r>
              <a:rPr lang="en-US" altLang="zh-CN" sz="3200" b="1">
                <a:solidFill>
                  <a:srgbClr val="0567A2"/>
                </a:solidFill>
                <a:latin typeface="微软雅黑" pitchFamily="34" charset="-122"/>
                <a:ea typeface="微软雅黑" pitchFamily="34" charset="-122"/>
                <a:sym typeface="宋体" charset="-122"/>
              </a:rPr>
              <a:t>-</a:t>
            </a:r>
            <a:r>
              <a:rPr lang="en-US" altLang="zh-CN" sz="3200" b="1">
                <a:solidFill>
                  <a:srgbClr val="0567A2"/>
                </a:solidFill>
                <a:latin typeface="微软雅黑" pitchFamily="34" charset="-122"/>
                <a:ea typeface="微软雅黑" pitchFamily="34" charset="-122"/>
              </a:rPr>
              <a:t>CSS</a:t>
            </a:r>
            <a:r>
              <a:rPr lang="zh-CN" altLang="zh-CN" sz="3200" b="1">
                <a:solidFill>
                  <a:srgbClr val="0567A2"/>
                </a:solidFill>
                <a:latin typeface="微软雅黑" pitchFamily="34" charset="-122"/>
                <a:ea typeface="微软雅黑" pitchFamily="34" charset="-122"/>
              </a:rPr>
              <a:t>精灵</a:t>
            </a:r>
            <a:r>
              <a:rPr lang="zh-CN" altLang="zh-CN" sz="3200" b="1" smtClean="0">
                <a:solidFill>
                  <a:srgbClr val="0567A2"/>
                </a:solidFill>
                <a:latin typeface="微软雅黑" pitchFamily="34" charset="-122"/>
                <a:ea typeface="微软雅黑" pitchFamily="34" charset="-122"/>
              </a:rPr>
              <a:t>技术</a:t>
            </a:r>
            <a:endParaRPr lang="zh-CN" altLang="zh-CN" sz="3200" b="1">
              <a:solidFill>
                <a:srgbClr val="0567A2"/>
              </a:solidFill>
              <a:latin typeface="微软雅黑" pitchFamily="34" charset="-122"/>
              <a:ea typeface="微软雅黑" pitchFamily="34" charset="-122"/>
            </a:endParaRPr>
          </a:p>
        </p:txBody>
      </p:sp>
    </p:spTree>
    <p:extLst>
      <p:ext uri="{BB962C8B-B14F-4D97-AF65-F5344CB8AC3E}">
        <p14:creationId xmlns:p14="http://schemas.microsoft.com/office/powerpoint/2010/main" val="294266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60388" y="995581"/>
            <a:ext cx="2077813" cy="583108"/>
          </a:xfrm>
          <a:prstGeom prst="rect">
            <a:avLst/>
          </a:prstGeom>
        </p:spPr>
        <p:txBody>
          <a:bodyPr wrap="none">
            <a:spAutoFit/>
          </a:bodyPr>
          <a:lstStyle/>
          <a:p>
            <a:pPr marL="342900" indent="-342900">
              <a:lnSpc>
                <a:spcPct val="150000"/>
              </a:lnSpc>
              <a:spcBef>
                <a:spcPct val="20000"/>
              </a:spcBef>
              <a:buFontTx/>
              <a:buChar char="•"/>
              <a:defRPr/>
            </a:pPr>
            <a:r>
              <a:rPr lang="zh-CN" altLang="en-US" sz="2400" b="1" smtClean="0">
                <a:solidFill>
                  <a:srgbClr val="0567A2"/>
                </a:solidFill>
              </a:rPr>
              <a:t>摇晃的桃子</a:t>
            </a:r>
            <a:endParaRPr lang="en-US" altLang="zh-CN" sz="2400" b="1">
              <a:solidFill>
                <a:srgbClr val="0567A2"/>
              </a:solidFill>
            </a:endParaRPr>
          </a:p>
        </p:txBody>
      </p:sp>
      <p:sp>
        <p:nvSpPr>
          <p:cNvPr id="25" name="矩形 24"/>
          <p:cNvSpPr/>
          <p:nvPr/>
        </p:nvSpPr>
        <p:spPr>
          <a:xfrm>
            <a:off x="2123728" y="5338344"/>
            <a:ext cx="5976664" cy="610936"/>
          </a:xfrm>
          <a:prstGeom prst="rect">
            <a:avLst/>
          </a:prstGeom>
        </p:spPr>
        <p:txBody>
          <a:bodyPr wrap="square">
            <a:spAutoFit/>
          </a:bodyPr>
          <a:lstStyle/>
          <a:p>
            <a:pPr>
              <a:lnSpc>
                <a:spcPct val="130000"/>
              </a:lnSpc>
              <a:spcAft>
                <a:spcPts val="300"/>
              </a:spcAft>
            </a:pPr>
            <a:r>
              <a:rPr lang="zh-CN" altLang="zh-CN" sz="1200" smtClean="0">
                <a:solidFill>
                  <a:schemeClr val="tx1">
                    <a:lumMod val="65000"/>
                    <a:lumOff val="35000"/>
                  </a:schemeClr>
                </a:solidFill>
                <a:latin typeface="微软雅黑" pitchFamily="34" charset="-122"/>
                <a:ea typeface="微软雅黑" pitchFamily="34" charset="-122"/>
              </a:rPr>
              <a:t>该</a:t>
            </a:r>
            <a:r>
              <a:rPr lang="zh-CN" altLang="zh-CN" sz="1200">
                <a:solidFill>
                  <a:schemeClr val="tx1">
                    <a:lumMod val="65000"/>
                    <a:lumOff val="35000"/>
                  </a:schemeClr>
                </a:solidFill>
                <a:latin typeface="微软雅黑" pitchFamily="34" charset="-122"/>
                <a:ea typeface="微软雅黑" pitchFamily="34" charset="-122"/>
              </a:rPr>
              <a:t>页面通过控制几个</a:t>
            </a:r>
            <a:r>
              <a:rPr lang="en-US" altLang="zh-CN" sz="1200">
                <a:solidFill>
                  <a:schemeClr val="tx1">
                    <a:lumMod val="65000"/>
                    <a:lumOff val="35000"/>
                  </a:schemeClr>
                </a:solidFill>
                <a:latin typeface="微软雅黑" pitchFamily="34" charset="-122"/>
                <a:ea typeface="微软雅黑" pitchFamily="34" charset="-122"/>
              </a:rPr>
              <a:t>&lt;div&gt;</a:t>
            </a:r>
            <a:r>
              <a:rPr lang="zh-CN" altLang="zh-CN" sz="1200">
                <a:solidFill>
                  <a:schemeClr val="tx1">
                    <a:lumMod val="65000"/>
                    <a:lumOff val="35000"/>
                  </a:schemeClr>
                </a:solidFill>
                <a:latin typeface="微软雅黑" pitchFamily="34" charset="-122"/>
                <a:ea typeface="微软雅黑" pitchFamily="34" charset="-122"/>
              </a:rPr>
              <a:t>标签的位置，让</a:t>
            </a:r>
            <a:r>
              <a:rPr lang="en-US" altLang="zh-CN" sz="1200">
                <a:solidFill>
                  <a:schemeClr val="tx1">
                    <a:lumMod val="65000"/>
                    <a:lumOff val="35000"/>
                  </a:schemeClr>
                </a:solidFill>
                <a:latin typeface="微软雅黑" pitchFamily="34" charset="-122"/>
                <a:ea typeface="微软雅黑" pitchFamily="34" charset="-122"/>
              </a:rPr>
              <a:t>&lt;div&gt;</a:t>
            </a:r>
            <a:r>
              <a:rPr lang="zh-CN" altLang="zh-CN" sz="1200">
                <a:solidFill>
                  <a:schemeClr val="tx1">
                    <a:lumMod val="65000"/>
                    <a:lumOff val="35000"/>
                  </a:schemeClr>
                </a:solidFill>
                <a:latin typeface="微软雅黑" pitchFamily="34" charset="-122"/>
                <a:ea typeface="微软雅黑" pitchFamily="34" charset="-122"/>
              </a:rPr>
              <a:t>标签内的其他标签显示在适当的位置。</a:t>
            </a:r>
          </a:p>
          <a:p>
            <a:pPr>
              <a:lnSpc>
                <a:spcPct val="130000"/>
              </a:lnSpc>
              <a:spcAft>
                <a:spcPts val="300"/>
              </a:spcAft>
            </a:pPr>
            <a:endParaRPr lang="zh-CN" altLang="zh-CN" sz="1200">
              <a:solidFill>
                <a:schemeClr val="tx1">
                  <a:lumMod val="65000"/>
                  <a:lumOff val="35000"/>
                </a:schemeClr>
              </a:solidFill>
              <a:latin typeface="微软雅黑" pitchFamily="34" charset="-122"/>
              <a:ea typeface="微软雅黑" pitchFamily="34" charset="-122"/>
            </a:endParaRPr>
          </a:p>
        </p:txBody>
      </p:sp>
      <p:sp>
        <p:nvSpPr>
          <p:cNvPr id="27" name="椭圆 26"/>
          <p:cNvSpPr/>
          <p:nvPr/>
        </p:nvSpPr>
        <p:spPr bwMode="auto">
          <a:xfrm rot="574600">
            <a:off x="711199" y="5339494"/>
            <a:ext cx="362543" cy="362530"/>
          </a:xfrm>
          <a:prstGeom prst="ellipse">
            <a:avLst/>
          </a:prstGeom>
          <a:solidFill>
            <a:srgbClr val="0567A2"/>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eaLnBrk="1" hangingPunct="1">
              <a:buFont typeface="Arial" pitchFamily="34" charset="0"/>
              <a:buNone/>
            </a:pPr>
            <a:endParaRPr lang="zh-CN" altLang="en-US" dirty="0">
              <a:solidFill>
                <a:schemeClr val="bg1"/>
              </a:solidFill>
              <a:latin typeface="Arial" charset="0"/>
              <a:ea typeface="宋体" pitchFamily="2" charset="-122"/>
            </a:endParaRPr>
          </a:p>
        </p:txBody>
      </p:sp>
      <p:sp>
        <p:nvSpPr>
          <p:cNvPr id="28" name="TextBox 27"/>
          <p:cNvSpPr txBox="1"/>
          <p:nvPr/>
        </p:nvSpPr>
        <p:spPr>
          <a:xfrm>
            <a:off x="720639" y="5344836"/>
            <a:ext cx="348172" cy="369332"/>
          </a:xfrm>
          <a:prstGeom prst="rect">
            <a:avLst/>
          </a:prstGeom>
          <a:noFill/>
        </p:spPr>
        <p:txBody>
          <a:bodyPr wrap="none" rtlCol="0">
            <a:spAutoFit/>
          </a:bodyPr>
          <a:lstStyle/>
          <a:p>
            <a:r>
              <a:rPr lang="en-US" altLang="zh-CN"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1</a:t>
            </a:r>
            <a:endParaRPr lang="zh-CN" altLang="en-US" b="1" dirty="0">
              <a:solidFill>
                <a:schemeClr val="bg1"/>
              </a:solidFill>
              <a:latin typeface="Verdana" panose="020B0604030504040204" pitchFamily="34" charset="0"/>
              <a:cs typeface="Verdana" panose="020B0604030504040204" pitchFamily="34" charset="0"/>
            </a:endParaRPr>
          </a:p>
        </p:txBody>
      </p:sp>
      <p:cxnSp>
        <p:nvCxnSpPr>
          <p:cNvPr id="29" name="直接连接符 28"/>
          <p:cNvCxnSpPr/>
          <p:nvPr/>
        </p:nvCxnSpPr>
        <p:spPr>
          <a:xfrm>
            <a:off x="892470" y="5699116"/>
            <a:ext cx="7351938" cy="0"/>
          </a:xfrm>
          <a:prstGeom prst="line">
            <a:avLst/>
          </a:prstGeom>
          <a:ln w="19050">
            <a:solidFill>
              <a:srgbClr val="0567A2"/>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107554" y="5354022"/>
            <a:ext cx="1151277" cy="345094"/>
          </a:xfrm>
          <a:prstGeom prst="rect">
            <a:avLst/>
          </a:prstGeom>
        </p:spPr>
        <p:txBody>
          <a:bodyPr wrap="square">
            <a:spAutoFit/>
          </a:bodyPr>
          <a:lstStyle/>
          <a:p>
            <a:pPr>
              <a:lnSpc>
                <a:spcPct val="130000"/>
              </a:lnSpc>
              <a:spcAft>
                <a:spcPts val="300"/>
              </a:spcAft>
            </a:pPr>
            <a:r>
              <a:rPr lang="zh-CN" altLang="en-US" sz="1400" b="1" smtClean="0">
                <a:solidFill>
                  <a:srgbClr val="0567A2"/>
                </a:solidFill>
                <a:latin typeface="微软雅黑" pitchFamily="34" charset="-122"/>
                <a:ea typeface="微软雅黑" pitchFamily="34" charset="-122"/>
              </a:rPr>
              <a:t>页面结构：</a:t>
            </a:r>
            <a:endParaRPr lang="en-US" altLang="zh-CN" sz="1200" dirty="0">
              <a:solidFill>
                <a:srgbClr val="0567A2"/>
              </a:solidFill>
              <a:latin typeface="微软雅黑" pitchFamily="34" charset="-122"/>
              <a:ea typeface="微软雅黑" pitchFamily="34" charset="-122"/>
            </a:endParaRPr>
          </a:p>
        </p:txBody>
      </p:sp>
      <p:pic>
        <p:nvPicPr>
          <p:cNvPr id="12" name="图片 11"/>
          <p:cNvPicPr/>
          <p:nvPr/>
        </p:nvPicPr>
        <p:blipFill>
          <a:blip r:embed="rId2"/>
          <a:stretch>
            <a:fillRect/>
          </a:stretch>
        </p:blipFill>
        <p:spPr>
          <a:xfrm>
            <a:off x="359532" y="2134170"/>
            <a:ext cx="4212468" cy="2662981"/>
          </a:xfrm>
          <a:prstGeom prst="rect">
            <a:avLst/>
          </a:prstGeom>
        </p:spPr>
      </p:pic>
      <p:sp>
        <p:nvSpPr>
          <p:cNvPr id="2" name="右箭头 1"/>
          <p:cNvSpPr/>
          <p:nvPr/>
        </p:nvSpPr>
        <p:spPr>
          <a:xfrm>
            <a:off x="4644008" y="3356992"/>
            <a:ext cx="360040" cy="144016"/>
          </a:xfrm>
          <a:prstGeom prst="rightArrow">
            <a:avLst/>
          </a:prstGeom>
          <a:solidFill>
            <a:schemeClr val="tx1"/>
          </a:solidFill>
          <a:ln w="19050">
            <a:solidFill>
              <a:schemeClr val="tx1"/>
            </a:solidFill>
          </a:ln>
        </p:spPr>
        <p:txBody>
          <a:bodyPr wrap="square" rtlCol="0" anchor="ctr">
            <a:spAutoFit/>
          </a:bodyPr>
          <a:lstStyle/>
          <a:p>
            <a:pPr algn="ctr"/>
            <a:endParaRPr lang="zh-CN" altLang="en-US" dirty="0">
              <a:ea typeface="宋体" pitchFamily="2" charset="-122"/>
            </a:endParaRPr>
          </a:p>
        </p:txBody>
      </p:sp>
      <p:pic>
        <p:nvPicPr>
          <p:cNvPr id="13" name="图片 12"/>
          <p:cNvPicPr/>
          <p:nvPr/>
        </p:nvPicPr>
        <p:blipFill>
          <a:blip r:embed="rId3"/>
          <a:stretch>
            <a:fillRect/>
          </a:stretch>
        </p:blipFill>
        <p:spPr>
          <a:xfrm>
            <a:off x="5076056" y="1944241"/>
            <a:ext cx="3528392" cy="2852911"/>
          </a:xfrm>
          <a:prstGeom prst="rect">
            <a:avLst/>
          </a:prstGeom>
        </p:spPr>
      </p:pic>
      <p:sp>
        <p:nvSpPr>
          <p:cNvPr id="14" name="标题 1"/>
          <p:cNvSpPr>
            <a:spLocks noChangeArrowheads="1"/>
          </p:cNvSpPr>
          <p:nvPr/>
        </p:nvSpPr>
        <p:spPr bwMode="auto">
          <a:xfrm>
            <a:off x="1599294" y="199119"/>
            <a:ext cx="7581218"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项目</a:t>
            </a:r>
            <a:r>
              <a:rPr lang="en-US" altLang="zh-CN" sz="3600" b="1">
                <a:solidFill>
                  <a:srgbClr val="0567A2"/>
                </a:solidFill>
                <a:latin typeface="微软雅黑" pitchFamily="34" charset="-122"/>
                <a:ea typeface="微软雅黑" pitchFamily="34" charset="-122"/>
                <a:sym typeface="宋体" charset="-122"/>
              </a:rPr>
              <a:t>3-3-</a:t>
            </a:r>
            <a:r>
              <a:rPr lang="zh-CN" altLang="en-US" sz="3600" b="1" smtClean="0">
                <a:solidFill>
                  <a:srgbClr val="0567A2"/>
                </a:solidFill>
                <a:latin typeface="微软雅黑" pitchFamily="34" charset="-122"/>
                <a:ea typeface="微软雅黑" pitchFamily="34" charset="-122"/>
                <a:sym typeface="宋体" charset="-122"/>
              </a:rPr>
              <a:t>项目分析</a:t>
            </a:r>
            <a:endParaRPr lang="zh-CN" altLang="en-US" sz="3600" b="1">
              <a:solidFill>
                <a:srgbClr val="0567A2"/>
              </a:solidFill>
              <a:latin typeface="微软雅黑" pitchFamily="34" charset="-122"/>
              <a:ea typeface="微软雅黑" pitchFamily="34" charset="-122"/>
              <a:sym typeface="宋体" charset="-122"/>
            </a:endParaRPr>
          </a:p>
        </p:txBody>
      </p:sp>
    </p:spTree>
    <p:extLst>
      <p:ext uri="{BB962C8B-B14F-4D97-AF65-F5344CB8AC3E}">
        <p14:creationId xmlns:p14="http://schemas.microsoft.com/office/powerpoint/2010/main" val="405290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left)">
                                      <p:cBhvr>
                                        <p:cTn id="25" dur="500"/>
                                        <p:tgtEl>
                                          <p:spTgt spid="3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animBg="1"/>
      <p:bldP spid="28" grpId="0"/>
      <p:bldP spid="30"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60388" y="977922"/>
            <a:ext cx="1768433" cy="583108"/>
          </a:xfrm>
          <a:prstGeom prst="rect">
            <a:avLst/>
          </a:prstGeom>
        </p:spPr>
        <p:txBody>
          <a:bodyPr wrap="none">
            <a:spAutoFit/>
          </a:bodyPr>
          <a:lstStyle/>
          <a:p>
            <a:pPr marL="342900" indent="-342900">
              <a:lnSpc>
                <a:spcPct val="150000"/>
              </a:lnSpc>
              <a:spcBef>
                <a:spcPct val="20000"/>
              </a:spcBef>
              <a:buFontTx/>
              <a:buChar char="•"/>
              <a:defRPr/>
            </a:pPr>
            <a:r>
              <a:rPr lang="zh-CN" altLang="en-US" sz="2400" b="1">
                <a:solidFill>
                  <a:srgbClr val="0567A2"/>
                </a:solidFill>
              </a:rPr>
              <a:t>传</a:t>
            </a:r>
            <a:r>
              <a:rPr lang="zh-CN" altLang="en-US" sz="2400" b="1" smtClean="0">
                <a:solidFill>
                  <a:srgbClr val="0567A2"/>
                </a:solidFill>
              </a:rPr>
              <a:t>智书城</a:t>
            </a:r>
            <a:endParaRPr lang="en-US" altLang="zh-CN" sz="2400" b="1" dirty="0">
              <a:solidFill>
                <a:srgbClr val="0567A2"/>
              </a:solidFill>
            </a:endParaRPr>
          </a:p>
        </p:txBody>
      </p:sp>
      <p:sp>
        <p:nvSpPr>
          <p:cNvPr id="6" name="椭圆 5"/>
          <p:cNvSpPr/>
          <p:nvPr/>
        </p:nvSpPr>
        <p:spPr bwMode="auto">
          <a:xfrm rot="574600">
            <a:off x="245432" y="2376512"/>
            <a:ext cx="362543" cy="362530"/>
          </a:xfrm>
          <a:prstGeom prst="ellipse">
            <a:avLst/>
          </a:prstGeom>
          <a:solidFill>
            <a:srgbClr val="0567A2"/>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eaLnBrk="1" hangingPunct="1">
              <a:buFont typeface="Arial" pitchFamily="34" charset="0"/>
              <a:buNone/>
            </a:pPr>
            <a:endParaRPr lang="zh-CN" altLang="en-US" dirty="0">
              <a:solidFill>
                <a:schemeClr val="bg1"/>
              </a:solidFill>
              <a:latin typeface="Arial" charset="0"/>
              <a:ea typeface="宋体" pitchFamily="2" charset="-122"/>
            </a:endParaRPr>
          </a:p>
        </p:txBody>
      </p:sp>
      <p:sp>
        <p:nvSpPr>
          <p:cNvPr id="7" name="TextBox 6"/>
          <p:cNvSpPr txBox="1"/>
          <p:nvPr/>
        </p:nvSpPr>
        <p:spPr>
          <a:xfrm>
            <a:off x="254872" y="2381854"/>
            <a:ext cx="348172" cy="369332"/>
          </a:xfrm>
          <a:prstGeom prst="rect">
            <a:avLst/>
          </a:prstGeom>
          <a:noFill/>
        </p:spPr>
        <p:txBody>
          <a:bodyPr wrap="none" rtlCol="0">
            <a:spAutoFit/>
          </a:bodyPr>
          <a:lstStyle/>
          <a:p>
            <a:r>
              <a:rPr lang="en-US" altLang="zh-CN" b="1" smtClean="0">
                <a:solidFill>
                  <a:schemeClr val="bg1"/>
                </a:solidFill>
                <a:latin typeface="Verdana" panose="020B0604030504040204" pitchFamily="34" charset="0"/>
                <a:ea typeface="Verdana" panose="020B0604030504040204" pitchFamily="34" charset="0"/>
                <a:cs typeface="Verdana" panose="020B0604030504040204" pitchFamily="34" charset="0"/>
              </a:rPr>
              <a:t>1</a:t>
            </a:r>
            <a:endParaRPr lang="zh-CN" altLang="en-US" b="1" dirty="0">
              <a:solidFill>
                <a:schemeClr val="bg1"/>
              </a:solidFill>
              <a:latin typeface="Verdana" panose="020B0604030504040204" pitchFamily="34" charset="0"/>
              <a:cs typeface="Verdana" panose="020B0604030504040204" pitchFamily="34" charset="0"/>
            </a:endParaRPr>
          </a:p>
        </p:txBody>
      </p:sp>
      <p:cxnSp>
        <p:nvCxnSpPr>
          <p:cNvPr id="8" name="直接连接符 7"/>
          <p:cNvCxnSpPr/>
          <p:nvPr/>
        </p:nvCxnSpPr>
        <p:spPr>
          <a:xfrm flipV="1">
            <a:off x="458893" y="2690032"/>
            <a:ext cx="4103174" cy="3818"/>
          </a:xfrm>
          <a:prstGeom prst="line">
            <a:avLst/>
          </a:prstGeom>
          <a:ln w="19050">
            <a:solidFill>
              <a:srgbClr val="0567A2"/>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41787" y="2344789"/>
            <a:ext cx="1151277" cy="345094"/>
          </a:xfrm>
          <a:prstGeom prst="rect">
            <a:avLst/>
          </a:prstGeom>
        </p:spPr>
        <p:txBody>
          <a:bodyPr wrap="square">
            <a:spAutoFit/>
          </a:bodyPr>
          <a:lstStyle/>
          <a:p>
            <a:pPr>
              <a:lnSpc>
                <a:spcPct val="130000"/>
              </a:lnSpc>
              <a:spcAft>
                <a:spcPts val="300"/>
              </a:spcAft>
            </a:pPr>
            <a:r>
              <a:rPr lang="zh-CN" altLang="en-US" sz="1400" b="1" smtClean="0">
                <a:solidFill>
                  <a:srgbClr val="0567A2"/>
                </a:solidFill>
                <a:latin typeface="微软雅黑" pitchFamily="34" charset="-122"/>
                <a:ea typeface="微软雅黑" pitchFamily="34" charset="-122"/>
              </a:rPr>
              <a:t>页面展示：</a:t>
            </a:r>
            <a:endParaRPr lang="en-US" altLang="zh-CN" sz="1200" dirty="0">
              <a:solidFill>
                <a:srgbClr val="0567A2"/>
              </a:solidFill>
              <a:latin typeface="微软雅黑" pitchFamily="34" charset="-122"/>
              <a:ea typeface="微软雅黑" pitchFamily="34" charset="-122"/>
            </a:endParaRPr>
          </a:p>
        </p:txBody>
      </p:sp>
      <p:sp>
        <p:nvSpPr>
          <p:cNvPr id="20" name="矩形 19"/>
          <p:cNvSpPr/>
          <p:nvPr/>
        </p:nvSpPr>
        <p:spPr>
          <a:xfrm>
            <a:off x="1665432" y="1603019"/>
            <a:ext cx="2906568" cy="1052596"/>
          </a:xfrm>
          <a:prstGeom prst="rect">
            <a:avLst/>
          </a:prstGeom>
        </p:spPr>
        <p:txBody>
          <a:bodyPr wrap="square">
            <a:spAutoFit/>
          </a:bodyPr>
          <a:lstStyle/>
          <a:p>
            <a:pPr>
              <a:lnSpc>
                <a:spcPct val="130000"/>
              </a:lnSpc>
              <a:spcAft>
                <a:spcPts val="300"/>
              </a:spcAft>
            </a:pPr>
            <a:r>
              <a:rPr lang="zh-CN" altLang="zh-CN" sz="1200" smtClean="0">
                <a:solidFill>
                  <a:schemeClr val="tx1">
                    <a:lumMod val="65000"/>
                    <a:lumOff val="35000"/>
                  </a:schemeClr>
                </a:solidFill>
                <a:latin typeface="微软雅黑" pitchFamily="34" charset="-122"/>
                <a:ea typeface="微软雅黑" pitchFamily="34" charset="-122"/>
              </a:rPr>
              <a:t>购物</a:t>
            </a:r>
            <a:r>
              <a:rPr lang="zh-CN" altLang="zh-CN" sz="1200">
                <a:solidFill>
                  <a:schemeClr val="tx1">
                    <a:lumMod val="65000"/>
                    <a:lumOff val="35000"/>
                  </a:schemeClr>
                </a:solidFill>
                <a:latin typeface="微软雅黑" pitchFamily="34" charset="-122"/>
                <a:ea typeface="微软雅黑" pitchFamily="34" charset="-122"/>
              </a:rPr>
              <a:t>网站通常会以图文混排的方式展示商品信息，本项目</a:t>
            </a:r>
            <a:r>
              <a:rPr lang="zh-CN" altLang="zh-CN" sz="1200" smtClean="0">
                <a:solidFill>
                  <a:schemeClr val="tx1">
                    <a:lumMod val="65000"/>
                    <a:lumOff val="35000"/>
                  </a:schemeClr>
                </a:solidFill>
                <a:latin typeface="微软雅黑" pitchFamily="34" charset="-122"/>
                <a:ea typeface="微软雅黑" pitchFamily="34" charset="-122"/>
              </a:rPr>
              <a:t>将实现</a:t>
            </a:r>
            <a:r>
              <a:rPr lang="zh-CN" altLang="zh-CN" sz="1200">
                <a:solidFill>
                  <a:schemeClr val="tx1">
                    <a:lumMod val="65000"/>
                    <a:lumOff val="35000"/>
                  </a:schemeClr>
                </a:solidFill>
                <a:latin typeface="微软雅黑" pitchFamily="34" charset="-122"/>
                <a:ea typeface="微软雅黑" pitchFamily="34" charset="-122"/>
              </a:rPr>
              <a:t>一个名为传智书城的网上书城</a:t>
            </a:r>
            <a:r>
              <a:rPr lang="zh-CN" altLang="zh-CN" sz="1200" smtClean="0">
                <a:solidFill>
                  <a:schemeClr val="tx1">
                    <a:lumMod val="65000"/>
                    <a:lumOff val="35000"/>
                  </a:schemeClr>
                </a:solidFill>
                <a:latin typeface="微软雅黑" pitchFamily="34" charset="-122"/>
                <a:ea typeface="微软雅黑" pitchFamily="34" charset="-122"/>
              </a:rPr>
              <a:t>页面</a:t>
            </a:r>
            <a:r>
              <a:rPr lang="zh-CN" altLang="en-US" sz="1200" smtClean="0">
                <a:solidFill>
                  <a:schemeClr val="tx1">
                    <a:lumMod val="65000"/>
                    <a:lumOff val="35000"/>
                  </a:schemeClr>
                </a:solidFill>
                <a:latin typeface="微软雅黑" pitchFamily="34" charset="-122"/>
                <a:ea typeface="微软雅黑" pitchFamily="34" charset="-122"/>
              </a:rPr>
              <a:t>，</a:t>
            </a:r>
            <a:r>
              <a:rPr lang="zh-CN" altLang="zh-CN" sz="1200">
                <a:solidFill>
                  <a:schemeClr val="tx1">
                    <a:lumMod val="65000"/>
                    <a:lumOff val="35000"/>
                  </a:schemeClr>
                </a:solidFill>
                <a:latin typeface="微软雅黑" pitchFamily="34" charset="-122"/>
                <a:ea typeface="微软雅黑" pitchFamily="34" charset="-122"/>
              </a:rPr>
              <a:t>当鼠标悬停到某个商品上时，会出现商品的价格等信息</a:t>
            </a:r>
            <a:r>
              <a:rPr lang="zh-CN" altLang="en-US" sz="1200">
                <a:solidFill>
                  <a:schemeClr val="tx1">
                    <a:lumMod val="65000"/>
                    <a:lumOff val="35000"/>
                  </a:schemeClr>
                </a:solidFill>
                <a:latin typeface="微软雅黑" pitchFamily="34" charset="-122"/>
                <a:ea typeface="微软雅黑" pitchFamily="34" charset="-122"/>
              </a:rPr>
              <a:t>。</a:t>
            </a:r>
            <a:endParaRPr lang="en-US" altLang="zh-CN" sz="1200" dirty="0">
              <a:solidFill>
                <a:schemeClr val="tx1">
                  <a:lumMod val="65000"/>
                  <a:lumOff val="35000"/>
                </a:schemeClr>
              </a:solidFill>
              <a:latin typeface="微软雅黑" pitchFamily="34" charset="-122"/>
              <a:ea typeface="微软雅黑" pitchFamily="34" charset="-122"/>
            </a:endParaRPr>
          </a:p>
        </p:txBody>
      </p:sp>
      <p:sp>
        <p:nvSpPr>
          <p:cNvPr id="31" name="TextBox 30"/>
          <p:cNvSpPr txBox="1"/>
          <p:nvPr/>
        </p:nvSpPr>
        <p:spPr>
          <a:xfrm>
            <a:off x="1024352" y="3161343"/>
            <a:ext cx="1826141" cy="338554"/>
          </a:xfrm>
          <a:prstGeom prst="rect">
            <a:avLst/>
          </a:prstGeom>
          <a:noFill/>
        </p:spPr>
        <p:txBody>
          <a:bodyPr wrap="none" rtlCol="0">
            <a:spAutoFit/>
          </a:bodyPr>
          <a:lstStyle/>
          <a:p>
            <a:r>
              <a:rPr lang="zh-CN" altLang="en-US" sz="1600" smtClean="0">
                <a:solidFill>
                  <a:schemeClr val="tx1">
                    <a:lumMod val="65000"/>
                    <a:lumOff val="35000"/>
                  </a:schemeClr>
                </a:solidFill>
                <a:latin typeface="微软雅黑" pitchFamily="34" charset="-122"/>
                <a:ea typeface="微软雅黑" pitchFamily="34" charset="-122"/>
              </a:rPr>
              <a:t>鼠标悬停商品效果</a:t>
            </a:r>
            <a:endParaRPr lang="zh-CN" altLang="en-US" sz="1600">
              <a:solidFill>
                <a:schemeClr val="tx1">
                  <a:lumMod val="65000"/>
                  <a:lumOff val="35000"/>
                </a:schemeClr>
              </a:solidFill>
              <a:latin typeface="微软雅黑" pitchFamily="34" charset="-122"/>
              <a:ea typeface="微软雅黑" pitchFamily="34" charset="-122"/>
            </a:endParaRPr>
          </a:p>
        </p:txBody>
      </p:sp>
      <p:cxnSp>
        <p:nvCxnSpPr>
          <p:cNvPr id="35" name="直接箭头连接符 34"/>
          <p:cNvCxnSpPr/>
          <p:nvPr/>
        </p:nvCxnSpPr>
        <p:spPr bwMode="auto">
          <a:xfrm flipH="1">
            <a:off x="1835696" y="3447703"/>
            <a:ext cx="1" cy="237510"/>
          </a:xfrm>
          <a:prstGeom prst="straightConnector1">
            <a:avLst/>
          </a:prstGeom>
          <a:noFill/>
          <a:ln w="28575"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椭圆 35"/>
          <p:cNvSpPr/>
          <p:nvPr/>
        </p:nvSpPr>
        <p:spPr bwMode="auto">
          <a:xfrm rot="574600">
            <a:off x="3231479" y="5865853"/>
            <a:ext cx="362543" cy="362530"/>
          </a:xfrm>
          <a:prstGeom prst="ellipse">
            <a:avLst/>
          </a:prstGeom>
          <a:solidFill>
            <a:srgbClr val="0567A2"/>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eaLnBrk="1" hangingPunct="1">
              <a:buFont typeface="Arial" pitchFamily="34" charset="0"/>
              <a:buNone/>
            </a:pPr>
            <a:endParaRPr lang="zh-CN" altLang="en-US" dirty="0">
              <a:solidFill>
                <a:schemeClr val="bg1"/>
              </a:solidFill>
              <a:latin typeface="Arial" charset="0"/>
              <a:ea typeface="宋体" pitchFamily="2" charset="-122"/>
            </a:endParaRPr>
          </a:p>
        </p:txBody>
      </p:sp>
      <p:sp>
        <p:nvSpPr>
          <p:cNvPr id="37" name="TextBox 36"/>
          <p:cNvSpPr txBox="1"/>
          <p:nvPr/>
        </p:nvSpPr>
        <p:spPr>
          <a:xfrm>
            <a:off x="3244881" y="5848453"/>
            <a:ext cx="348172" cy="369332"/>
          </a:xfrm>
          <a:prstGeom prst="rect">
            <a:avLst/>
          </a:prstGeom>
          <a:noFill/>
        </p:spPr>
        <p:txBody>
          <a:bodyPr wrap="none" rtlCol="0">
            <a:spAutoFit/>
          </a:bodyPr>
          <a:lstStyle/>
          <a:p>
            <a:r>
              <a:rPr lang="en-US" altLang="zh-CN"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2</a:t>
            </a:r>
            <a:endParaRPr lang="zh-CN" altLang="en-US" b="1" dirty="0">
              <a:solidFill>
                <a:schemeClr val="bg1"/>
              </a:solidFill>
              <a:latin typeface="Verdana" panose="020B0604030504040204" pitchFamily="34" charset="0"/>
              <a:cs typeface="Verdana" panose="020B0604030504040204" pitchFamily="34" charset="0"/>
            </a:endParaRPr>
          </a:p>
        </p:txBody>
      </p:sp>
      <p:cxnSp>
        <p:nvCxnSpPr>
          <p:cNvPr id="38" name="直接连接符 37"/>
          <p:cNvCxnSpPr/>
          <p:nvPr/>
        </p:nvCxnSpPr>
        <p:spPr>
          <a:xfrm flipV="1">
            <a:off x="3463234" y="6194954"/>
            <a:ext cx="4795566" cy="23724"/>
          </a:xfrm>
          <a:prstGeom prst="line">
            <a:avLst/>
          </a:prstGeom>
          <a:ln w="19050">
            <a:solidFill>
              <a:srgbClr val="0567A2"/>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3619435" y="5848453"/>
            <a:ext cx="1157458" cy="345094"/>
          </a:xfrm>
          <a:prstGeom prst="rect">
            <a:avLst/>
          </a:prstGeom>
        </p:spPr>
        <p:txBody>
          <a:bodyPr wrap="square">
            <a:spAutoFit/>
          </a:bodyPr>
          <a:lstStyle/>
          <a:p>
            <a:pPr>
              <a:lnSpc>
                <a:spcPct val="130000"/>
              </a:lnSpc>
              <a:spcAft>
                <a:spcPts val="300"/>
              </a:spcAft>
            </a:pPr>
            <a:r>
              <a:rPr lang="zh-CN" altLang="en-US" sz="1400" b="1" dirty="0" smtClean="0">
                <a:solidFill>
                  <a:srgbClr val="0567A2"/>
                </a:solidFill>
                <a:latin typeface="微软雅黑" pitchFamily="34" charset="-122"/>
                <a:ea typeface="微软雅黑" pitchFamily="34" charset="-122"/>
              </a:rPr>
              <a:t>技术要点：</a:t>
            </a:r>
            <a:endParaRPr lang="en-US" altLang="zh-CN" sz="1200" dirty="0">
              <a:solidFill>
                <a:srgbClr val="0567A2"/>
              </a:solidFill>
              <a:latin typeface="微软雅黑" pitchFamily="34" charset="-122"/>
              <a:ea typeface="微软雅黑" pitchFamily="34" charset="-122"/>
            </a:endParaRPr>
          </a:p>
        </p:txBody>
      </p:sp>
      <p:sp>
        <p:nvSpPr>
          <p:cNvPr id="40" name="矩形 39"/>
          <p:cNvSpPr/>
          <p:nvPr/>
        </p:nvSpPr>
        <p:spPr>
          <a:xfrm>
            <a:off x="4827714" y="5175895"/>
            <a:ext cx="3776734" cy="889474"/>
          </a:xfrm>
          <a:prstGeom prst="rect">
            <a:avLst/>
          </a:prstGeom>
        </p:spPr>
        <p:txBody>
          <a:bodyPr wrap="square">
            <a:spAutoFit/>
          </a:bodyPr>
          <a:lstStyle/>
          <a:p>
            <a:pPr marL="228600" indent="-228600">
              <a:lnSpc>
                <a:spcPct val="130000"/>
              </a:lnSpc>
              <a:spcAft>
                <a:spcPts val="300"/>
              </a:spcAft>
              <a:buFont typeface="+mj-ea"/>
              <a:buAutoNum type="circleNumDbPlain"/>
            </a:pPr>
            <a:r>
              <a:rPr lang="en-US" altLang="zh-CN" sz="1200">
                <a:solidFill>
                  <a:schemeClr val="tx1">
                    <a:lumMod val="65000"/>
                    <a:lumOff val="35000"/>
                  </a:schemeClr>
                </a:solidFill>
                <a:ea typeface="微软雅黑" pitchFamily="34" charset="-122"/>
              </a:rPr>
              <a:t>HTML5 </a:t>
            </a:r>
            <a:r>
              <a:rPr lang="zh-CN" altLang="zh-CN" sz="1200">
                <a:solidFill>
                  <a:schemeClr val="tx1">
                    <a:lumMod val="65000"/>
                    <a:lumOff val="35000"/>
                  </a:schemeClr>
                </a:solidFill>
                <a:ea typeface="微软雅黑" pitchFamily="34" charset="-122"/>
              </a:rPr>
              <a:t>常用图像标签</a:t>
            </a:r>
          </a:p>
          <a:p>
            <a:pPr marL="228600" indent="-228600">
              <a:lnSpc>
                <a:spcPct val="130000"/>
              </a:lnSpc>
              <a:spcAft>
                <a:spcPts val="300"/>
              </a:spcAft>
              <a:buFont typeface="+mj-ea"/>
              <a:buAutoNum type="circleNumDbPlain"/>
            </a:pPr>
            <a:r>
              <a:rPr lang="en-US" altLang="zh-CN" sz="1200">
                <a:solidFill>
                  <a:schemeClr val="tx1">
                    <a:lumMod val="65000"/>
                    <a:lumOff val="35000"/>
                  </a:schemeClr>
                </a:solidFill>
                <a:ea typeface="微软雅黑" pitchFamily="34" charset="-122"/>
              </a:rPr>
              <a:t>CSS</a:t>
            </a:r>
            <a:r>
              <a:rPr lang="zh-CN" altLang="zh-CN" sz="1200">
                <a:solidFill>
                  <a:schemeClr val="tx1">
                    <a:lumMod val="65000"/>
                    <a:lumOff val="35000"/>
                  </a:schemeClr>
                </a:solidFill>
                <a:ea typeface="微软雅黑" pitchFamily="34" charset="-122"/>
              </a:rPr>
              <a:t>背景设置</a:t>
            </a:r>
          </a:p>
          <a:p>
            <a:pPr marL="228600" indent="-228600">
              <a:lnSpc>
                <a:spcPct val="130000"/>
              </a:lnSpc>
              <a:spcAft>
                <a:spcPts val="300"/>
              </a:spcAft>
              <a:buFont typeface="+mj-ea"/>
              <a:buAutoNum type="circleNumDbPlain"/>
            </a:pPr>
            <a:r>
              <a:rPr lang="en-US" altLang="zh-CN" sz="1200">
                <a:solidFill>
                  <a:schemeClr val="tx1">
                    <a:lumMod val="65000"/>
                    <a:lumOff val="35000"/>
                  </a:schemeClr>
                </a:solidFill>
                <a:ea typeface="微软雅黑" pitchFamily="34" charset="-122"/>
              </a:rPr>
              <a:t>CSS</a:t>
            </a:r>
            <a:r>
              <a:rPr lang="zh-CN" altLang="zh-CN" sz="1200">
                <a:solidFill>
                  <a:schemeClr val="tx1">
                    <a:lumMod val="65000"/>
                    <a:lumOff val="35000"/>
                  </a:schemeClr>
                </a:solidFill>
                <a:ea typeface="微软雅黑" pitchFamily="34" charset="-122"/>
              </a:rPr>
              <a:t>阴影和</a:t>
            </a:r>
            <a:r>
              <a:rPr lang="zh-CN" altLang="zh-CN" sz="1200" smtClean="0">
                <a:solidFill>
                  <a:schemeClr val="tx1">
                    <a:lumMod val="65000"/>
                    <a:lumOff val="35000"/>
                  </a:schemeClr>
                </a:solidFill>
                <a:ea typeface="微软雅黑" pitchFamily="34" charset="-122"/>
              </a:rPr>
              <a:t>渐变</a:t>
            </a:r>
            <a:endParaRPr lang="zh-CN" altLang="zh-CN" sz="1200">
              <a:solidFill>
                <a:schemeClr val="tx1">
                  <a:lumMod val="65000"/>
                  <a:lumOff val="35000"/>
                </a:schemeClr>
              </a:solidFill>
              <a:ea typeface="微软雅黑" pitchFamily="34" charset="-122"/>
            </a:endParaRPr>
          </a:p>
        </p:txBody>
      </p:sp>
      <p:pic>
        <p:nvPicPr>
          <p:cNvPr id="21" name="图片 20"/>
          <p:cNvPicPr/>
          <p:nvPr/>
        </p:nvPicPr>
        <p:blipFill>
          <a:blip r:embed="rId2"/>
          <a:stretch>
            <a:fillRect/>
          </a:stretch>
        </p:blipFill>
        <p:spPr>
          <a:xfrm>
            <a:off x="4677727" y="1359471"/>
            <a:ext cx="4286761" cy="3336816"/>
          </a:xfrm>
          <a:prstGeom prst="rect">
            <a:avLst/>
          </a:prstGeom>
        </p:spPr>
      </p:pic>
      <p:pic>
        <p:nvPicPr>
          <p:cNvPr id="24" name="图片 23"/>
          <p:cNvPicPr/>
          <p:nvPr/>
        </p:nvPicPr>
        <p:blipFill>
          <a:blip r:embed="rId3"/>
          <a:stretch>
            <a:fillRect/>
          </a:stretch>
        </p:blipFill>
        <p:spPr>
          <a:xfrm>
            <a:off x="755576" y="3757221"/>
            <a:ext cx="2181225" cy="2676525"/>
          </a:xfrm>
          <a:prstGeom prst="rect">
            <a:avLst/>
          </a:prstGeom>
        </p:spPr>
      </p:pic>
      <p:sp>
        <p:nvSpPr>
          <p:cNvPr id="18" name="标题 1"/>
          <p:cNvSpPr>
            <a:spLocks noChangeArrowheads="1"/>
          </p:cNvSpPr>
          <p:nvPr/>
        </p:nvSpPr>
        <p:spPr bwMode="auto">
          <a:xfrm>
            <a:off x="1640265" y="190730"/>
            <a:ext cx="7515080"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项目</a:t>
            </a:r>
            <a:r>
              <a:rPr lang="en-US" altLang="zh-CN" sz="3600" b="1">
                <a:solidFill>
                  <a:srgbClr val="0567A2"/>
                </a:solidFill>
                <a:latin typeface="微软雅黑" pitchFamily="34" charset="-122"/>
                <a:ea typeface="微软雅黑" pitchFamily="34" charset="-122"/>
                <a:sym typeface="宋体" charset="-122"/>
              </a:rPr>
              <a:t>3-1-</a:t>
            </a:r>
            <a:r>
              <a:rPr lang="zh-CN" altLang="en-US" sz="3600" b="1">
                <a:solidFill>
                  <a:srgbClr val="0567A2"/>
                </a:solidFill>
                <a:latin typeface="微软雅黑" pitchFamily="34" charset="-122"/>
                <a:ea typeface="微软雅黑" pitchFamily="34" charset="-122"/>
                <a:sym typeface="宋体" charset="-122"/>
              </a:rPr>
              <a:t>项目</a:t>
            </a:r>
            <a:r>
              <a:rPr lang="zh-CN" altLang="en-US" sz="3600" b="1" smtClean="0">
                <a:solidFill>
                  <a:srgbClr val="0567A2"/>
                </a:solidFill>
                <a:latin typeface="微软雅黑" pitchFamily="34" charset="-122"/>
                <a:ea typeface="微软雅黑" pitchFamily="34" charset="-122"/>
                <a:sym typeface="宋体" charset="-122"/>
              </a:rPr>
              <a:t>描述</a:t>
            </a:r>
            <a:endParaRPr lang="zh-CN" altLang="en-US" sz="3600" b="1">
              <a:solidFill>
                <a:srgbClr val="0567A2"/>
              </a:solidFill>
              <a:latin typeface="微软雅黑" pitchFamily="34" charset="-122"/>
              <a:ea typeface="微软雅黑" pitchFamily="34" charset="-122"/>
              <a:sym typeface="宋体" charset="-122"/>
            </a:endParaRPr>
          </a:p>
        </p:txBody>
      </p:sp>
    </p:spTree>
    <p:extLst>
      <p:ext uri="{BB962C8B-B14F-4D97-AF65-F5344CB8AC3E}">
        <p14:creationId xmlns:p14="http://schemas.microsoft.com/office/powerpoint/2010/main" val="378813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up)">
                                      <p:cBhvr>
                                        <p:cTn id="28" dur="500"/>
                                        <p:tgtEl>
                                          <p:spTgt spid="31"/>
                                        </p:tgtEl>
                                      </p:cBhvr>
                                    </p:animEffect>
                                  </p:childTnLst>
                                </p:cTn>
                              </p:par>
                              <p:par>
                                <p:cTn id="29" presetID="22" presetClass="entr" presetSubtype="1"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up)">
                                      <p:cBhvr>
                                        <p:cTn id="31" dur="500"/>
                                        <p:tgtEl>
                                          <p:spTgt spid="35"/>
                                        </p:tgtEl>
                                      </p:cBhvr>
                                    </p:animEffect>
                                  </p:childTnLst>
                                </p:cTn>
                              </p:par>
                            </p:childTnLst>
                          </p:cTn>
                        </p:par>
                        <p:par>
                          <p:cTn id="32" fill="hold">
                            <p:stCondLst>
                              <p:cond delay="1000"/>
                            </p:stCondLst>
                            <p:childTnLst>
                              <p:par>
                                <p:cTn id="33" presetID="22" presetClass="entr" presetSubtype="1"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up)">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left)">
                                      <p:cBhvr>
                                        <p:cTn id="40" dur="500"/>
                                        <p:tgtEl>
                                          <p:spTgt spid="3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left)">
                                      <p:cBhvr>
                                        <p:cTn id="43" dur="500"/>
                                        <p:tgtEl>
                                          <p:spTgt spid="36"/>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left)">
                                      <p:cBhvr>
                                        <p:cTn id="49" dur="500"/>
                                        <p:tgtEl>
                                          <p:spTgt spid="39"/>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left)">
                                      <p:cBhvr>
                                        <p:cTn id="5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5" grpId="0"/>
      <p:bldP spid="20" grpId="0"/>
      <p:bldP spid="31" grpId="0"/>
      <p:bldP spid="36" grpId="0" animBg="1"/>
      <p:bldP spid="37" grpId="0"/>
      <p:bldP spid="39" grpId="0"/>
      <p:bldP spid="4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60388" y="962025"/>
            <a:ext cx="2077813" cy="583108"/>
          </a:xfrm>
          <a:prstGeom prst="rect">
            <a:avLst/>
          </a:prstGeom>
        </p:spPr>
        <p:txBody>
          <a:bodyPr wrap="none">
            <a:spAutoFit/>
          </a:bodyPr>
          <a:lstStyle/>
          <a:p>
            <a:pPr marL="342900" indent="-342900">
              <a:lnSpc>
                <a:spcPct val="150000"/>
              </a:lnSpc>
              <a:spcBef>
                <a:spcPct val="20000"/>
              </a:spcBef>
              <a:buFontTx/>
              <a:buChar char="•"/>
              <a:defRPr/>
            </a:pPr>
            <a:r>
              <a:rPr lang="zh-CN" altLang="en-US" sz="2400" b="1" smtClean="0">
                <a:solidFill>
                  <a:srgbClr val="0567A2"/>
                </a:solidFill>
              </a:rPr>
              <a:t>摇晃的桃子</a:t>
            </a:r>
            <a:endParaRPr lang="en-US" altLang="zh-CN" sz="2400" b="1">
              <a:solidFill>
                <a:srgbClr val="0567A2"/>
              </a:solidFill>
            </a:endParaRPr>
          </a:p>
        </p:txBody>
      </p:sp>
      <p:sp>
        <p:nvSpPr>
          <p:cNvPr id="27" name="椭圆 26"/>
          <p:cNvSpPr/>
          <p:nvPr/>
        </p:nvSpPr>
        <p:spPr bwMode="auto">
          <a:xfrm rot="574600">
            <a:off x="495175" y="3690542"/>
            <a:ext cx="362543" cy="362530"/>
          </a:xfrm>
          <a:prstGeom prst="ellipse">
            <a:avLst/>
          </a:prstGeom>
          <a:solidFill>
            <a:srgbClr val="0567A2"/>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eaLnBrk="1" hangingPunct="1">
              <a:buFont typeface="Arial" pitchFamily="34" charset="0"/>
              <a:buNone/>
            </a:pPr>
            <a:endParaRPr lang="zh-CN" altLang="en-US" dirty="0">
              <a:solidFill>
                <a:schemeClr val="bg1"/>
              </a:solidFill>
              <a:latin typeface="Arial" charset="0"/>
              <a:ea typeface="宋体" pitchFamily="2" charset="-122"/>
            </a:endParaRPr>
          </a:p>
        </p:txBody>
      </p:sp>
      <p:sp>
        <p:nvSpPr>
          <p:cNvPr id="28" name="TextBox 27"/>
          <p:cNvSpPr txBox="1"/>
          <p:nvPr/>
        </p:nvSpPr>
        <p:spPr>
          <a:xfrm>
            <a:off x="504615" y="3695884"/>
            <a:ext cx="348172" cy="369332"/>
          </a:xfrm>
          <a:prstGeom prst="rect">
            <a:avLst/>
          </a:prstGeom>
          <a:noFill/>
        </p:spPr>
        <p:txBody>
          <a:bodyPr wrap="none" rtlCol="0">
            <a:spAutoFit/>
          </a:bodyPr>
          <a:lstStyle/>
          <a:p>
            <a:r>
              <a:rPr lang="en-US" altLang="zh-CN" b="1" dirty="0">
                <a:solidFill>
                  <a:schemeClr val="bg1"/>
                </a:solidFill>
                <a:latin typeface="Verdana" panose="020B0604030504040204" pitchFamily="34" charset="0"/>
                <a:ea typeface="Verdana" panose="020B0604030504040204" pitchFamily="34" charset="0"/>
                <a:cs typeface="Verdana" panose="020B0604030504040204" pitchFamily="34" charset="0"/>
              </a:rPr>
              <a:t>2</a:t>
            </a:r>
            <a:endParaRPr lang="zh-CN" altLang="en-US" b="1" dirty="0">
              <a:solidFill>
                <a:schemeClr val="bg1"/>
              </a:solidFill>
              <a:latin typeface="Verdana" panose="020B0604030504040204" pitchFamily="34" charset="0"/>
              <a:cs typeface="Verdana" panose="020B0604030504040204" pitchFamily="34" charset="0"/>
            </a:endParaRPr>
          </a:p>
        </p:txBody>
      </p:sp>
      <p:cxnSp>
        <p:nvCxnSpPr>
          <p:cNvPr id="29" name="直接连接符 28"/>
          <p:cNvCxnSpPr/>
          <p:nvPr/>
        </p:nvCxnSpPr>
        <p:spPr>
          <a:xfrm flipV="1">
            <a:off x="676446" y="4040054"/>
            <a:ext cx="7639970" cy="10110"/>
          </a:xfrm>
          <a:prstGeom prst="line">
            <a:avLst/>
          </a:prstGeom>
          <a:ln w="19050">
            <a:solidFill>
              <a:srgbClr val="0567A2"/>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891530" y="3705070"/>
            <a:ext cx="1398531" cy="345094"/>
          </a:xfrm>
          <a:prstGeom prst="rect">
            <a:avLst/>
          </a:prstGeom>
        </p:spPr>
        <p:txBody>
          <a:bodyPr wrap="square">
            <a:spAutoFit/>
          </a:bodyPr>
          <a:lstStyle/>
          <a:p>
            <a:pPr>
              <a:lnSpc>
                <a:spcPct val="130000"/>
              </a:lnSpc>
              <a:spcAft>
                <a:spcPts val="300"/>
              </a:spcAft>
            </a:pPr>
            <a:r>
              <a:rPr lang="zh-CN" altLang="en-US" sz="1400" b="1" smtClean="0">
                <a:solidFill>
                  <a:srgbClr val="0567A2"/>
                </a:solidFill>
                <a:latin typeface="微软雅黑" pitchFamily="34" charset="-122"/>
                <a:ea typeface="微软雅黑" pitchFamily="34" charset="-122"/>
              </a:rPr>
              <a:t>实现细节：</a:t>
            </a:r>
            <a:endParaRPr lang="en-US" altLang="zh-CN" sz="1200" dirty="0">
              <a:solidFill>
                <a:srgbClr val="0567A2"/>
              </a:solidFill>
              <a:latin typeface="微软雅黑" pitchFamily="34" charset="-122"/>
              <a:ea typeface="微软雅黑" pitchFamily="34" charset="-122"/>
            </a:endParaRPr>
          </a:p>
        </p:txBody>
      </p:sp>
      <p:sp>
        <p:nvSpPr>
          <p:cNvPr id="12" name="矩形 11"/>
          <p:cNvSpPr/>
          <p:nvPr/>
        </p:nvSpPr>
        <p:spPr>
          <a:xfrm>
            <a:off x="2195736" y="2420888"/>
            <a:ext cx="6001451" cy="1515800"/>
          </a:xfrm>
          <a:prstGeom prst="rect">
            <a:avLst/>
          </a:prstGeom>
        </p:spPr>
        <p:txBody>
          <a:bodyPr wrap="square">
            <a:spAutoFit/>
          </a:bodyPr>
          <a:lstStyle/>
          <a:p>
            <a:pPr marL="228600" indent="-228600">
              <a:lnSpc>
                <a:spcPct val="150000"/>
              </a:lnSpc>
              <a:spcAft>
                <a:spcPts val="300"/>
              </a:spcAft>
              <a:buFont typeface="+mj-ea"/>
              <a:buAutoNum type="circleNumDbPlain"/>
            </a:pPr>
            <a:r>
              <a:rPr lang="zh-CN" altLang="zh-CN" sz="1200" smtClean="0">
                <a:solidFill>
                  <a:schemeClr val="tx1">
                    <a:lumMod val="65000"/>
                    <a:lumOff val="35000"/>
                  </a:schemeClr>
                </a:solidFill>
                <a:ea typeface="微软雅黑" pitchFamily="34" charset="-122"/>
              </a:rPr>
              <a:t>为</a:t>
            </a:r>
            <a:r>
              <a:rPr lang="zh-CN" altLang="zh-CN" sz="1200">
                <a:solidFill>
                  <a:schemeClr val="tx1">
                    <a:lumMod val="65000"/>
                    <a:lumOff val="35000"/>
                  </a:schemeClr>
                </a:solidFill>
                <a:ea typeface="微软雅黑" pitchFamily="34" charset="-122"/>
              </a:rPr>
              <a:t>类名为</a:t>
            </a:r>
            <a:r>
              <a:rPr lang="en-US" altLang="zh-CN" sz="1200">
                <a:solidFill>
                  <a:schemeClr val="tx1">
                    <a:lumMod val="65000"/>
                    <a:lumOff val="35000"/>
                  </a:schemeClr>
                </a:solidFill>
                <a:ea typeface="微软雅黑" pitchFamily="34" charset="-122"/>
              </a:rPr>
              <a:t>act_wrapper</a:t>
            </a:r>
            <a:r>
              <a:rPr lang="zh-CN" altLang="zh-CN" sz="1200">
                <a:solidFill>
                  <a:schemeClr val="tx1">
                    <a:lumMod val="65000"/>
                    <a:lumOff val="35000"/>
                  </a:schemeClr>
                </a:solidFill>
                <a:ea typeface="微软雅黑" pitchFamily="34" charset="-122"/>
              </a:rPr>
              <a:t>的</a:t>
            </a:r>
            <a:r>
              <a:rPr lang="en-US" altLang="zh-CN" sz="1200">
                <a:solidFill>
                  <a:schemeClr val="tx1">
                    <a:lumMod val="65000"/>
                    <a:lumOff val="35000"/>
                  </a:schemeClr>
                </a:solidFill>
                <a:ea typeface="微软雅黑" pitchFamily="34" charset="-122"/>
              </a:rPr>
              <a:t>&lt;div&gt;</a:t>
            </a:r>
            <a:r>
              <a:rPr lang="zh-CN" altLang="zh-CN" sz="1200">
                <a:solidFill>
                  <a:schemeClr val="tx1">
                    <a:lumMod val="65000"/>
                    <a:lumOff val="35000"/>
                  </a:schemeClr>
                </a:solidFill>
                <a:ea typeface="微软雅黑" pitchFamily="34" charset="-122"/>
              </a:rPr>
              <a:t>标签设置背景图，其中包括桃树树枝的部分。</a:t>
            </a:r>
          </a:p>
          <a:p>
            <a:pPr marL="228600" indent="-228600">
              <a:lnSpc>
                <a:spcPct val="150000"/>
              </a:lnSpc>
              <a:buFont typeface="+mj-ea"/>
              <a:buAutoNum type="circleNumDbPlain"/>
            </a:pPr>
            <a:r>
              <a:rPr lang="zh-CN" altLang="zh-CN" sz="1200" smtClean="0">
                <a:solidFill>
                  <a:schemeClr val="tx1">
                    <a:lumMod val="65000"/>
                    <a:lumOff val="35000"/>
                  </a:schemeClr>
                </a:solidFill>
                <a:ea typeface="微软雅黑" pitchFamily="34" charset="-122"/>
              </a:rPr>
              <a:t>在</a:t>
            </a:r>
            <a:r>
              <a:rPr lang="zh-CN" altLang="zh-CN" sz="1200">
                <a:solidFill>
                  <a:schemeClr val="tx1">
                    <a:lumMod val="65000"/>
                    <a:lumOff val="35000"/>
                  </a:schemeClr>
                </a:solidFill>
                <a:ea typeface="微软雅黑" pitchFamily="34" charset="-122"/>
              </a:rPr>
              <a:t>类名为</a:t>
            </a:r>
            <a:r>
              <a:rPr lang="en-US" altLang="zh-CN" sz="1200">
                <a:solidFill>
                  <a:schemeClr val="tx1">
                    <a:lumMod val="65000"/>
                    <a:lumOff val="35000"/>
                  </a:schemeClr>
                </a:solidFill>
                <a:ea typeface="微软雅黑" pitchFamily="34" charset="-122"/>
              </a:rPr>
              <a:t>act_content</a:t>
            </a:r>
            <a:r>
              <a:rPr lang="zh-CN" altLang="zh-CN" sz="1200">
                <a:solidFill>
                  <a:schemeClr val="tx1">
                    <a:lumMod val="65000"/>
                    <a:lumOff val="35000"/>
                  </a:schemeClr>
                </a:solidFill>
                <a:ea typeface="微软雅黑" pitchFamily="34" charset="-122"/>
              </a:rPr>
              <a:t>的</a:t>
            </a:r>
            <a:r>
              <a:rPr lang="en-US" altLang="zh-CN" sz="1200">
                <a:solidFill>
                  <a:schemeClr val="tx1">
                    <a:lumMod val="65000"/>
                    <a:lumOff val="35000"/>
                  </a:schemeClr>
                </a:solidFill>
                <a:ea typeface="微软雅黑" pitchFamily="34" charset="-122"/>
              </a:rPr>
              <a:t>&lt;div&gt;</a:t>
            </a:r>
            <a:r>
              <a:rPr lang="zh-CN" altLang="zh-CN" sz="1200">
                <a:solidFill>
                  <a:schemeClr val="tx1">
                    <a:lumMod val="65000"/>
                    <a:lumOff val="35000"/>
                  </a:schemeClr>
                </a:solidFill>
                <a:ea typeface="微软雅黑" pitchFamily="34" charset="-122"/>
              </a:rPr>
              <a:t>标签中嵌套</a:t>
            </a:r>
            <a:r>
              <a:rPr lang="en-US" altLang="zh-CN" sz="1200">
                <a:solidFill>
                  <a:schemeClr val="tx1">
                    <a:lumMod val="65000"/>
                    <a:lumOff val="35000"/>
                  </a:schemeClr>
                </a:solidFill>
                <a:ea typeface="微软雅黑" pitchFamily="34" charset="-122"/>
              </a:rPr>
              <a:t>&lt;p&gt;</a:t>
            </a:r>
            <a:r>
              <a:rPr lang="zh-CN" altLang="zh-CN" sz="1200">
                <a:solidFill>
                  <a:schemeClr val="tx1">
                    <a:lumMod val="65000"/>
                    <a:lumOff val="35000"/>
                  </a:schemeClr>
                </a:solidFill>
                <a:ea typeface="微软雅黑" pitchFamily="34" charset="-122"/>
              </a:rPr>
              <a:t>标签，用来添加“摇晃的桃子”文字。</a:t>
            </a:r>
          </a:p>
          <a:p>
            <a:pPr marL="228600" indent="-228600">
              <a:lnSpc>
                <a:spcPct val="150000"/>
              </a:lnSpc>
              <a:buFont typeface="+mj-ea"/>
              <a:buAutoNum type="circleNumDbPlain"/>
            </a:pPr>
            <a:r>
              <a:rPr lang="zh-CN" altLang="zh-CN" sz="1200" smtClean="0">
                <a:solidFill>
                  <a:schemeClr val="tx1">
                    <a:lumMod val="65000"/>
                    <a:lumOff val="35000"/>
                  </a:schemeClr>
                </a:solidFill>
                <a:ea typeface="微软雅黑" pitchFamily="34" charset="-122"/>
              </a:rPr>
              <a:t>六</a:t>
            </a:r>
            <a:r>
              <a:rPr lang="zh-CN" altLang="zh-CN" sz="1200">
                <a:solidFill>
                  <a:schemeClr val="tx1">
                    <a:lumMod val="65000"/>
                    <a:lumOff val="35000"/>
                  </a:schemeClr>
                </a:solidFill>
                <a:ea typeface="微软雅黑" pitchFamily="34" charset="-122"/>
              </a:rPr>
              <a:t>个桃子使用</a:t>
            </a:r>
            <a:r>
              <a:rPr lang="en-US" altLang="zh-CN" sz="1200">
                <a:solidFill>
                  <a:schemeClr val="tx1">
                    <a:lumMod val="65000"/>
                    <a:lumOff val="35000"/>
                  </a:schemeClr>
                </a:solidFill>
                <a:ea typeface="微软雅黑" pitchFamily="34" charset="-122"/>
              </a:rPr>
              <a:t>&lt;span&gt;</a:t>
            </a:r>
            <a:r>
              <a:rPr lang="zh-CN" altLang="zh-CN" sz="1200">
                <a:solidFill>
                  <a:schemeClr val="tx1">
                    <a:lumMod val="65000"/>
                    <a:lumOff val="35000"/>
                  </a:schemeClr>
                </a:solidFill>
                <a:ea typeface="微软雅黑" pitchFamily="34" charset="-122"/>
              </a:rPr>
              <a:t>标签</a:t>
            </a:r>
            <a:r>
              <a:rPr lang="en-US" altLang="zh-CN" sz="1200">
                <a:solidFill>
                  <a:schemeClr val="tx1">
                    <a:lumMod val="65000"/>
                    <a:lumOff val="35000"/>
                  </a:schemeClr>
                </a:solidFill>
                <a:ea typeface="微软雅黑" pitchFamily="34" charset="-122"/>
              </a:rPr>
              <a:t>+CSS3</a:t>
            </a:r>
            <a:r>
              <a:rPr lang="zh-CN" altLang="zh-CN" sz="1200">
                <a:solidFill>
                  <a:schemeClr val="tx1">
                    <a:lumMod val="65000"/>
                    <a:lumOff val="35000"/>
                  </a:schemeClr>
                </a:solidFill>
                <a:ea typeface="微软雅黑" pitchFamily="34" charset="-122"/>
              </a:rPr>
              <a:t>精灵技术完成，为了每个桃子的定位，需要在</a:t>
            </a:r>
            <a:r>
              <a:rPr lang="en-US" altLang="zh-CN" sz="1200">
                <a:solidFill>
                  <a:schemeClr val="tx1">
                    <a:lumMod val="65000"/>
                    <a:lumOff val="35000"/>
                  </a:schemeClr>
                </a:solidFill>
                <a:ea typeface="微软雅黑" pitchFamily="34" charset="-122"/>
              </a:rPr>
              <a:t>&lt;span&gt;</a:t>
            </a:r>
            <a:r>
              <a:rPr lang="zh-CN" altLang="zh-CN" sz="1200">
                <a:solidFill>
                  <a:schemeClr val="tx1">
                    <a:lumMod val="65000"/>
                    <a:lumOff val="35000"/>
                  </a:schemeClr>
                </a:solidFill>
                <a:ea typeface="微软雅黑" pitchFamily="34" charset="-122"/>
              </a:rPr>
              <a:t>标签外层使用</a:t>
            </a:r>
            <a:r>
              <a:rPr lang="en-US" altLang="zh-CN" sz="1200">
                <a:solidFill>
                  <a:schemeClr val="tx1">
                    <a:lumMod val="65000"/>
                    <a:lumOff val="35000"/>
                  </a:schemeClr>
                </a:solidFill>
                <a:ea typeface="微软雅黑" pitchFamily="34" charset="-122"/>
              </a:rPr>
              <a:t>&lt;div&gt;</a:t>
            </a:r>
            <a:r>
              <a:rPr lang="zh-CN" altLang="zh-CN" sz="1200">
                <a:solidFill>
                  <a:schemeClr val="tx1">
                    <a:lumMod val="65000"/>
                    <a:lumOff val="35000"/>
                  </a:schemeClr>
                </a:solidFill>
                <a:ea typeface="微软雅黑" pitchFamily="34" charset="-122"/>
              </a:rPr>
              <a:t>标签。</a:t>
            </a:r>
          </a:p>
          <a:p>
            <a:pPr marL="228600" indent="-228600">
              <a:lnSpc>
                <a:spcPct val="150000"/>
              </a:lnSpc>
              <a:buFont typeface="+mj-ea"/>
              <a:buAutoNum type="circleNumDbPlain"/>
            </a:pPr>
            <a:r>
              <a:rPr lang="zh-CN" altLang="zh-CN" sz="1200" smtClean="0">
                <a:solidFill>
                  <a:schemeClr val="tx1">
                    <a:lumMod val="65000"/>
                    <a:lumOff val="35000"/>
                  </a:schemeClr>
                </a:solidFill>
                <a:ea typeface="微软雅黑" pitchFamily="34" charset="-122"/>
              </a:rPr>
              <a:t>桃子</a:t>
            </a:r>
            <a:r>
              <a:rPr lang="zh-CN" altLang="zh-CN" sz="1200">
                <a:solidFill>
                  <a:schemeClr val="tx1">
                    <a:lumMod val="65000"/>
                    <a:lumOff val="35000"/>
                  </a:schemeClr>
                </a:solidFill>
                <a:ea typeface="微软雅黑" pitchFamily="34" charset="-122"/>
              </a:rPr>
              <a:t>左右摇晃的效果使用</a:t>
            </a:r>
            <a:r>
              <a:rPr lang="en-US" altLang="zh-CN" sz="1200">
                <a:solidFill>
                  <a:schemeClr val="tx1">
                    <a:lumMod val="65000"/>
                    <a:lumOff val="35000"/>
                  </a:schemeClr>
                </a:solidFill>
                <a:ea typeface="微软雅黑" pitchFamily="34" charset="-122"/>
              </a:rPr>
              <a:t>CSS3</a:t>
            </a:r>
            <a:r>
              <a:rPr lang="zh-CN" altLang="zh-CN" sz="1200">
                <a:solidFill>
                  <a:schemeClr val="tx1">
                    <a:lumMod val="65000"/>
                    <a:lumOff val="35000"/>
                  </a:schemeClr>
                </a:solidFill>
                <a:ea typeface="微软雅黑" pitchFamily="34" charset="-122"/>
              </a:rPr>
              <a:t>的动画技术来实现</a:t>
            </a:r>
            <a:r>
              <a:rPr lang="zh-CN" altLang="zh-CN" sz="1200" smtClean="0">
                <a:solidFill>
                  <a:schemeClr val="tx1">
                    <a:lumMod val="65000"/>
                    <a:lumOff val="35000"/>
                  </a:schemeClr>
                </a:solidFill>
                <a:ea typeface="微软雅黑" pitchFamily="34" charset="-122"/>
              </a:rPr>
              <a:t>。</a:t>
            </a:r>
            <a:endParaRPr lang="zh-CN" altLang="zh-CN" sz="1200">
              <a:solidFill>
                <a:schemeClr val="tx1">
                  <a:lumMod val="65000"/>
                  <a:lumOff val="35000"/>
                </a:schemeClr>
              </a:solidFill>
              <a:ea typeface="微软雅黑" pitchFamily="34" charset="-122"/>
            </a:endParaRPr>
          </a:p>
        </p:txBody>
      </p:sp>
      <p:sp>
        <p:nvSpPr>
          <p:cNvPr id="18" name="圆角矩形 17"/>
          <p:cNvSpPr/>
          <p:nvPr/>
        </p:nvSpPr>
        <p:spPr>
          <a:xfrm>
            <a:off x="755576" y="4532545"/>
            <a:ext cx="7479730" cy="408623"/>
          </a:xfrm>
          <a:prstGeom prst="roundRect">
            <a:avLst/>
          </a:prstGeom>
          <a:solidFill>
            <a:srgbClr val="0567A2"/>
          </a:solidFill>
          <a:ln>
            <a:solidFill>
              <a:schemeClr val="bg2">
                <a:lumMod val="75000"/>
              </a:schemeClr>
            </a:solidFill>
          </a:ln>
          <a:effectLst>
            <a:outerShdw blurRad="50800" dist="38100" dir="2700000" algn="tl" rotWithShape="0">
              <a:prstClr val="black">
                <a:alpha val="40000"/>
              </a:prstClr>
            </a:outerShdw>
          </a:effectLst>
        </p:spPr>
        <p:txBody>
          <a:bodyPr wrap="square" anchor="ctr">
            <a:spAutoFit/>
          </a:bodyPr>
          <a:lstStyle/>
          <a:p>
            <a:pPr algn="ctr">
              <a:defRPr/>
            </a:pPr>
            <a:r>
              <a:rPr lang="zh-CN" altLang="en-US" b="1" dirty="0">
                <a:solidFill>
                  <a:schemeClr val="bg1"/>
                </a:solidFill>
                <a:ea typeface="宋体" pitchFamily="2" charset="-122"/>
              </a:rPr>
              <a:t>案例</a:t>
            </a:r>
            <a:r>
              <a:rPr lang="zh-CN" altLang="en-US" b="1" dirty="0" smtClean="0">
                <a:solidFill>
                  <a:schemeClr val="bg1"/>
                </a:solidFill>
                <a:ea typeface="宋体" pitchFamily="2" charset="-122"/>
              </a:rPr>
              <a:t>代码（详</a:t>
            </a:r>
            <a:r>
              <a:rPr lang="zh-CN" altLang="en-US" b="1" smtClean="0">
                <a:solidFill>
                  <a:schemeClr val="bg1"/>
                </a:solidFill>
                <a:ea typeface="宋体" pitchFamily="2" charset="-122"/>
              </a:rPr>
              <a:t>见教材代码实现）</a:t>
            </a:r>
            <a:endParaRPr lang="en-US" altLang="zh-CN" b="1" dirty="0">
              <a:solidFill>
                <a:schemeClr val="bg1"/>
              </a:solidFill>
              <a:ea typeface="宋体" pitchFamily="2" charset="-122"/>
            </a:endParaRPr>
          </a:p>
        </p:txBody>
      </p:sp>
      <p:sp>
        <p:nvSpPr>
          <p:cNvPr id="11" name="标题 1"/>
          <p:cNvSpPr>
            <a:spLocks noChangeArrowheads="1"/>
          </p:cNvSpPr>
          <p:nvPr/>
        </p:nvSpPr>
        <p:spPr bwMode="auto">
          <a:xfrm>
            <a:off x="1599294" y="199119"/>
            <a:ext cx="7581218"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项目</a:t>
            </a:r>
            <a:r>
              <a:rPr lang="en-US" altLang="zh-CN" sz="3600" b="1">
                <a:solidFill>
                  <a:srgbClr val="0567A2"/>
                </a:solidFill>
                <a:latin typeface="微软雅黑" pitchFamily="34" charset="-122"/>
                <a:ea typeface="微软雅黑" pitchFamily="34" charset="-122"/>
                <a:sym typeface="宋体" charset="-122"/>
              </a:rPr>
              <a:t>3-3-</a:t>
            </a:r>
            <a:r>
              <a:rPr lang="zh-CN" altLang="en-US" sz="3600" b="1" smtClean="0">
                <a:solidFill>
                  <a:srgbClr val="0567A2"/>
                </a:solidFill>
                <a:latin typeface="微软雅黑" pitchFamily="34" charset="-122"/>
                <a:ea typeface="微软雅黑" pitchFamily="34" charset="-122"/>
                <a:sym typeface="宋体" charset="-122"/>
              </a:rPr>
              <a:t>项目分析</a:t>
            </a:r>
            <a:endParaRPr lang="zh-CN" altLang="en-US" sz="3600" b="1">
              <a:solidFill>
                <a:srgbClr val="0567A2"/>
              </a:solidFill>
              <a:latin typeface="微软雅黑" pitchFamily="34" charset="-122"/>
              <a:ea typeface="微软雅黑" pitchFamily="34" charset="-122"/>
              <a:sym typeface="宋体" charset="-122"/>
            </a:endParaRPr>
          </a:p>
        </p:txBody>
      </p:sp>
    </p:spTree>
    <p:extLst>
      <p:ext uri="{BB962C8B-B14F-4D97-AF65-F5344CB8AC3E}">
        <p14:creationId xmlns:p14="http://schemas.microsoft.com/office/powerpoint/2010/main" val="286345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0" grpId="0"/>
      <p:bldP spid="12" grpId="0"/>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meng.zhang\Desktop\未命名-2.png"/>
          <p:cNvPicPr>
            <a:picLocks noChangeAspect="1" noChangeArrowheads="1"/>
          </p:cNvPicPr>
          <p:nvPr/>
        </p:nvPicPr>
        <p:blipFill>
          <a:blip r:embed="rId2"/>
          <a:srcRect/>
          <a:stretch>
            <a:fillRect/>
          </a:stretch>
        </p:blipFill>
        <p:spPr bwMode="auto">
          <a:xfrm>
            <a:off x="555953" y="1488514"/>
            <a:ext cx="380996" cy="380996"/>
          </a:xfrm>
          <a:prstGeom prst="rect">
            <a:avLst/>
          </a:prstGeom>
          <a:noFill/>
        </p:spPr>
      </p:pic>
      <p:sp>
        <p:nvSpPr>
          <p:cNvPr id="6" name="TextBox 5"/>
          <p:cNvSpPr txBox="1"/>
          <p:nvPr/>
        </p:nvSpPr>
        <p:spPr>
          <a:xfrm>
            <a:off x="770267" y="1478957"/>
            <a:ext cx="1288439" cy="400110"/>
          </a:xfrm>
          <a:prstGeom prst="rect">
            <a:avLst/>
          </a:prstGeom>
          <a:noFill/>
          <a:effectLst>
            <a:outerShdw blurRad="25400" dist="12700" dir="5400000" algn="t" rotWithShape="0">
              <a:prstClr val="black">
                <a:alpha val="40000"/>
              </a:prstClr>
            </a:outerShdw>
          </a:effectLst>
        </p:spPr>
        <p:txBody>
          <a:bodyPr wrap="square" rtlCol="0">
            <a:spAutoFit/>
          </a:bodyPr>
          <a:lstStyle/>
          <a:p>
            <a:r>
              <a:rPr lang="zh-CN" altLang="en-US" sz="2000" b="1">
                <a:latin typeface="黑体" pitchFamily="49" charset="-122"/>
                <a:ea typeface="黑体" pitchFamily="49" charset="-122"/>
              </a:rPr>
              <a:t>作业</a:t>
            </a:r>
            <a:endParaRPr lang="zh-CN" altLang="en-US" sz="2000" b="1" dirty="0">
              <a:solidFill>
                <a:schemeClr val="tx1"/>
              </a:solidFill>
              <a:latin typeface="黑体" pitchFamily="49" charset="-122"/>
              <a:ea typeface="黑体" pitchFamily="49" charset="-122"/>
            </a:endParaRPr>
          </a:p>
        </p:txBody>
      </p:sp>
      <p:sp>
        <p:nvSpPr>
          <p:cNvPr id="7" name="内容占位符 2"/>
          <p:cNvSpPr txBox="1">
            <a:spLocks/>
          </p:cNvSpPr>
          <p:nvPr/>
        </p:nvSpPr>
        <p:spPr bwMode="auto">
          <a:xfrm>
            <a:off x="52784" y="1620838"/>
            <a:ext cx="7975600" cy="270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457200" lvl="1" indent="0" eaLnBrk="0" fontAlgn="base" hangingPunct="0">
              <a:lnSpc>
                <a:spcPct val="150000"/>
              </a:lnSpc>
              <a:spcBef>
                <a:spcPct val="20000"/>
              </a:spcBef>
              <a:spcAft>
                <a:spcPct val="0"/>
              </a:spcAft>
            </a:pPr>
            <a:endParaRPr lang="en-US" altLang="zh-CN" sz="2400" smtClean="0">
              <a:solidFill>
                <a:prstClr val="black"/>
              </a:solidFill>
            </a:endParaRPr>
          </a:p>
          <a:p>
            <a:pPr marL="1714500" lvl="3" indent="-342900" eaLnBrk="0" fontAlgn="base" hangingPunct="0">
              <a:lnSpc>
                <a:spcPct val="150000"/>
              </a:lnSpc>
              <a:spcBef>
                <a:spcPct val="20000"/>
              </a:spcBef>
              <a:spcAft>
                <a:spcPct val="0"/>
              </a:spcAft>
              <a:buFont typeface="Wingdings" panose="05000000000000000000" pitchFamily="2" charset="2"/>
              <a:buChar char="u"/>
              <a:defRPr/>
            </a:pPr>
            <a:r>
              <a:rPr lang="zh-CN" altLang="zh-CN" sz="2000" smtClean="0">
                <a:latin typeface="微软雅黑" panose="020B0503020204020204" pitchFamily="34" charset="-122"/>
                <a:ea typeface="微软雅黑" panose="020B0503020204020204" pitchFamily="34" charset="-122"/>
              </a:rPr>
              <a:t>请</a:t>
            </a:r>
            <a:r>
              <a:rPr lang="zh-CN" altLang="zh-CN" sz="2000">
                <a:latin typeface="微软雅黑" panose="020B0503020204020204" pitchFamily="34" charset="-122"/>
                <a:ea typeface="微软雅黑" panose="020B0503020204020204" pitchFamily="34" charset="-122"/>
              </a:rPr>
              <a:t>列举</a:t>
            </a:r>
            <a:r>
              <a:rPr lang="en-US" altLang="zh-CN" sz="2000">
                <a:latin typeface="微软雅黑" panose="020B0503020204020204" pitchFamily="34" charset="-122"/>
                <a:ea typeface="微软雅黑" panose="020B0503020204020204" pitchFamily="34" charset="-122"/>
              </a:rPr>
              <a:t>CSS3</a:t>
            </a:r>
            <a:r>
              <a:rPr lang="zh-CN" altLang="zh-CN" sz="2000">
                <a:latin typeface="微软雅黑" panose="020B0503020204020204" pitchFamily="34" charset="-122"/>
                <a:ea typeface="微软雅黑" panose="020B0503020204020204" pitchFamily="34" charset="-122"/>
              </a:rPr>
              <a:t>中有关动画制作的属性，并说说这些属性给我们带来了哪些</a:t>
            </a:r>
            <a:r>
              <a:rPr lang="zh-CN" altLang="zh-CN" sz="2000" smtClean="0">
                <a:latin typeface="微软雅黑" panose="020B0503020204020204" pitchFamily="34" charset="-122"/>
                <a:ea typeface="微软雅黑" panose="020B0503020204020204" pitchFamily="34" charset="-122"/>
              </a:rPr>
              <a:t>好处</a:t>
            </a:r>
            <a:r>
              <a:rPr lang="zh-CN" altLang="en-US" sz="2000" smtClean="0">
                <a:latin typeface="微软雅黑" panose="020B0503020204020204" pitchFamily="34" charset="-122"/>
                <a:ea typeface="微软雅黑" panose="020B0503020204020204" pitchFamily="34" charset="-122"/>
              </a:rPr>
              <a:t>。</a:t>
            </a:r>
            <a:endParaRPr lang="en-US" altLang="zh-CN" sz="2000" smtClean="0">
              <a:latin typeface="微软雅黑" panose="020B0503020204020204" pitchFamily="34" charset="-122"/>
              <a:ea typeface="微软雅黑" panose="020B0503020204020204" pitchFamily="34" charset="-122"/>
            </a:endParaRPr>
          </a:p>
          <a:p>
            <a:pPr marL="1714500" lvl="3" indent="-342900" eaLnBrk="0" fontAlgn="base" hangingPunct="0">
              <a:lnSpc>
                <a:spcPct val="150000"/>
              </a:lnSpc>
              <a:spcBef>
                <a:spcPct val="20000"/>
              </a:spcBef>
              <a:spcAft>
                <a:spcPct val="0"/>
              </a:spcAft>
              <a:buFont typeface="Wingdings" panose="05000000000000000000" pitchFamily="2" charset="2"/>
              <a:buChar char="u"/>
              <a:defRPr/>
            </a:pPr>
            <a:endParaRPr lang="en-US" altLang="zh-CN" sz="2000">
              <a:latin typeface="微软雅黑" panose="020B0503020204020204" pitchFamily="34" charset="-122"/>
              <a:ea typeface="微软雅黑" panose="020B0503020204020204" pitchFamily="34" charset="-122"/>
            </a:endParaRPr>
          </a:p>
          <a:p>
            <a:pPr marL="1714500" lvl="3" indent="-342900" eaLnBrk="0" fontAlgn="base" hangingPunct="0">
              <a:lnSpc>
                <a:spcPct val="150000"/>
              </a:lnSpc>
              <a:spcBef>
                <a:spcPct val="20000"/>
              </a:spcBef>
              <a:spcAft>
                <a:spcPct val="0"/>
              </a:spcAft>
              <a:buFont typeface="Wingdings" panose="05000000000000000000" pitchFamily="2" charset="2"/>
              <a:buChar char="u"/>
              <a:defRPr/>
            </a:pPr>
            <a:r>
              <a:rPr lang="zh-CN" altLang="zh-CN" sz="2000" smtClean="0">
                <a:latin typeface="微软雅黑" panose="020B0503020204020204" pitchFamily="34" charset="-122"/>
                <a:ea typeface="微软雅黑" panose="020B0503020204020204" pitchFamily="34" charset="-122"/>
              </a:rPr>
              <a:t>请</a:t>
            </a:r>
            <a:r>
              <a:rPr lang="zh-CN" altLang="zh-CN" sz="2000">
                <a:latin typeface="微软雅黑" panose="020B0503020204020204" pitchFamily="34" charset="-122"/>
                <a:ea typeface="微软雅黑" panose="020B0503020204020204" pitchFamily="34" charset="-122"/>
              </a:rPr>
              <a:t>简述什么是</a:t>
            </a:r>
            <a:r>
              <a:rPr lang="en-US" altLang="zh-CN" sz="2000">
                <a:latin typeface="微软雅黑" panose="020B0503020204020204" pitchFamily="34" charset="-122"/>
                <a:ea typeface="微软雅黑" panose="020B0503020204020204" pitchFamily="34" charset="-122"/>
              </a:rPr>
              <a:t>CSS3 </a:t>
            </a:r>
            <a:r>
              <a:rPr lang="en-US" altLang="zh-CN" sz="2000" smtClean="0">
                <a:latin typeface="微软雅黑" panose="020B0503020204020204" pitchFamily="34" charset="-122"/>
                <a:ea typeface="微软雅黑" panose="020B0503020204020204" pitchFamily="34" charset="-122"/>
              </a:rPr>
              <a:t>Sprites</a:t>
            </a:r>
            <a:r>
              <a:rPr lang="zh-CN" altLang="en-US" sz="2000" smtClean="0">
                <a:latin typeface="微软雅黑" panose="020B0503020204020204" pitchFamily="34" charset="-122"/>
                <a:ea typeface="微软雅黑" panose="020B0503020204020204" pitchFamily="34" charset="-122"/>
              </a:rPr>
              <a:t>，</a:t>
            </a:r>
            <a:r>
              <a:rPr lang="zh-CN" altLang="zh-CN" sz="2000" smtClean="0">
                <a:latin typeface="微软雅黑" panose="020B0503020204020204" pitchFamily="34" charset="-122"/>
                <a:ea typeface="微软雅黑" panose="020B0503020204020204" pitchFamily="34" charset="-122"/>
              </a:rPr>
              <a:t>如何</a:t>
            </a:r>
            <a:r>
              <a:rPr lang="zh-CN" altLang="zh-CN" sz="2000">
                <a:latin typeface="微软雅黑" panose="020B0503020204020204" pitchFamily="34" charset="-122"/>
                <a:ea typeface="微软雅黑" panose="020B0503020204020204" pitchFamily="34" charset="-122"/>
              </a:rPr>
              <a:t>使用</a:t>
            </a:r>
            <a:r>
              <a:rPr lang="en-US" altLang="zh-CN" sz="2000" smtClean="0">
                <a:latin typeface="微软雅黑" panose="020B0503020204020204" pitchFamily="34" charset="-122"/>
                <a:ea typeface="微软雅黑" panose="020B0503020204020204" pitchFamily="34" charset="-122"/>
              </a:rPr>
              <a:t>Sprites</a:t>
            </a:r>
            <a:r>
              <a:rPr lang="zh-CN" altLang="en-US" sz="2000" smtClean="0">
                <a:latin typeface="微软雅黑" panose="020B0503020204020204" pitchFamily="34" charset="-122"/>
                <a:ea typeface="微软雅黑" panose="020B0503020204020204" pitchFamily="34" charset="-122"/>
              </a:rPr>
              <a:t>。</a:t>
            </a:r>
            <a:endParaRPr lang="zh-CN" altLang="zh-CN" sz="2000">
              <a:latin typeface="微软雅黑" panose="020B0503020204020204" pitchFamily="34" charset="-122"/>
              <a:ea typeface="微软雅黑" panose="020B0503020204020204" pitchFamily="34" charset="-122"/>
            </a:endParaRPr>
          </a:p>
          <a:p>
            <a:pPr marL="1371600" lvl="3" indent="0" eaLnBrk="0" fontAlgn="base" hangingPunct="0">
              <a:lnSpc>
                <a:spcPct val="150000"/>
              </a:lnSpc>
              <a:spcBef>
                <a:spcPct val="20000"/>
              </a:spcBef>
              <a:spcAft>
                <a:spcPct val="0"/>
              </a:spcAft>
              <a:defRPr/>
            </a:pPr>
            <a:endParaRPr lang="zh-CN" altLang="zh-CN" sz="2000">
              <a:latin typeface="微软雅黑" panose="020B0503020204020204" pitchFamily="34" charset="-122"/>
              <a:ea typeface="微软雅黑" panose="020B0503020204020204" pitchFamily="34" charset="-122"/>
            </a:endParaRPr>
          </a:p>
          <a:p>
            <a:pPr marL="1314450" lvl="3" indent="0" eaLnBrk="0" fontAlgn="base" hangingPunct="0">
              <a:lnSpc>
                <a:spcPct val="150000"/>
              </a:lnSpc>
              <a:spcBef>
                <a:spcPct val="20000"/>
              </a:spcBef>
              <a:spcAft>
                <a:spcPct val="0"/>
              </a:spcAft>
              <a:defRPr/>
            </a:pPr>
            <a:endParaRPr lang="en-US" altLang="zh-CN" sz="2000" smtClean="0">
              <a:latin typeface="微软雅黑" panose="020B0503020204020204" pitchFamily="34" charset="-122"/>
              <a:ea typeface="微软雅黑" panose="020B0503020204020204" pitchFamily="34" charset="-122"/>
            </a:endParaRPr>
          </a:p>
          <a:p>
            <a:pPr marL="1314450" lvl="3" indent="0" eaLnBrk="0" fontAlgn="base" hangingPunct="0">
              <a:lnSpc>
                <a:spcPct val="150000"/>
              </a:lnSpc>
              <a:spcBef>
                <a:spcPct val="20000"/>
              </a:spcBef>
              <a:spcAft>
                <a:spcPct val="0"/>
              </a:spcAft>
              <a:defRPr/>
            </a:pPr>
            <a:endParaRPr lang="zh-CN" altLang="zh-CN" sz="2000">
              <a:latin typeface="微软雅黑" panose="020B0503020204020204" pitchFamily="34" charset="-122"/>
              <a:ea typeface="微软雅黑" panose="020B0503020204020204" pitchFamily="34" charset="-122"/>
            </a:endParaRPr>
          </a:p>
          <a:p>
            <a:pPr marL="457200" lvl="1" indent="0" eaLnBrk="0" fontAlgn="base" hangingPunct="0">
              <a:lnSpc>
                <a:spcPct val="150000"/>
              </a:lnSpc>
              <a:spcBef>
                <a:spcPct val="20000"/>
              </a:spcBef>
              <a:spcAft>
                <a:spcPct val="0"/>
              </a:spcAft>
            </a:pPr>
            <a:endParaRPr lang="en-US" altLang="zh-CN" sz="2400" dirty="0">
              <a:solidFill>
                <a:prstClr val="black"/>
              </a:solidFill>
            </a:endParaRPr>
          </a:p>
          <a:p>
            <a:pPr lvl="1" eaLnBrk="0" fontAlgn="base" hangingPunct="0">
              <a:lnSpc>
                <a:spcPct val="150000"/>
              </a:lnSpc>
              <a:spcBef>
                <a:spcPct val="20000"/>
              </a:spcBef>
              <a:spcAft>
                <a:spcPct val="0"/>
              </a:spcAft>
              <a:buFontTx/>
              <a:buChar char="–"/>
            </a:pPr>
            <a:endParaRPr lang="en-US" altLang="zh-CN" sz="2400" dirty="0">
              <a:solidFill>
                <a:prstClr val="black"/>
              </a:solidFill>
            </a:endParaRPr>
          </a:p>
        </p:txBody>
      </p:sp>
      <p:sp>
        <p:nvSpPr>
          <p:cNvPr id="8" name="标题 1"/>
          <p:cNvSpPr>
            <a:spLocks noChangeArrowheads="1"/>
          </p:cNvSpPr>
          <p:nvPr/>
        </p:nvSpPr>
        <p:spPr bwMode="auto">
          <a:xfrm>
            <a:off x="1644242" y="182341"/>
            <a:ext cx="7536270"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600" b="1" smtClean="0">
                <a:solidFill>
                  <a:srgbClr val="0567A2"/>
                </a:solidFill>
                <a:latin typeface="微软雅黑" pitchFamily="34" charset="-122"/>
                <a:ea typeface="微软雅黑" pitchFamily="34" charset="-122"/>
                <a:sym typeface="宋体" charset="-122"/>
              </a:rPr>
              <a:t>课后作业</a:t>
            </a:r>
            <a:endParaRPr lang="zh-CN" altLang="en-US" sz="3600" b="1">
              <a:solidFill>
                <a:srgbClr val="0567A2"/>
              </a:solidFill>
              <a:latin typeface="微软雅黑" pitchFamily="34" charset="-122"/>
              <a:ea typeface="微软雅黑" pitchFamily="34" charset="-122"/>
              <a:sym typeface="宋体" charset="-122"/>
            </a:endParaRPr>
          </a:p>
        </p:txBody>
      </p:sp>
    </p:spTree>
    <p:extLst>
      <p:ext uri="{BB962C8B-B14F-4D97-AF65-F5344CB8AC3E}">
        <p14:creationId xmlns:p14="http://schemas.microsoft.com/office/powerpoint/2010/main" val="31310977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536123207"/>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60388" y="955503"/>
            <a:ext cx="1928733" cy="583108"/>
          </a:xfrm>
          <a:prstGeom prst="rect">
            <a:avLst/>
          </a:prstGeom>
        </p:spPr>
        <p:txBody>
          <a:bodyPr wrap="none">
            <a:spAutoFit/>
          </a:bodyPr>
          <a:lstStyle/>
          <a:p>
            <a:pPr marL="342900" indent="-342900">
              <a:lnSpc>
                <a:spcPct val="150000"/>
              </a:lnSpc>
              <a:spcBef>
                <a:spcPct val="20000"/>
              </a:spcBef>
              <a:buFontTx/>
              <a:buChar char="•"/>
              <a:defRPr/>
            </a:pPr>
            <a:r>
              <a:rPr lang="en-US" altLang="zh-CN" sz="2400" b="1" smtClean="0">
                <a:solidFill>
                  <a:srgbClr val="0567A2"/>
                </a:solidFill>
              </a:rPr>
              <a:t>&lt;</a:t>
            </a:r>
            <a:r>
              <a:rPr lang="en-US" altLang="zh-CN" sz="2400" b="1">
                <a:solidFill>
                  <a:srgbClr val="0567A2"/>
                </a:solidFill>
              </a:rPr>
              <a:t>img&gt;</a:t>
            </a:r>
            <a:r>
              <a:rPr lang="zh-CN" altLang="zh-CN" sz="2400" b="1">
                <a:solidFill>
                  <a:srgbClr val="0567A2"/>
                </a:solidFill>
              </a:rPr>
              <a:t>标签</a:t>
            </a:r>
            <a:endParaRPr lang="en-US" altLang="zh-CN" sz="2400" b="1" dirty="0">
              <a:solidFill>
                <a:srgbClr val="0567A2"/>
              </a:solidFill>
            </a:endParaRPr>
          </a:p>
        </p:txBody>
      </p:sp>
      <p:sp>
        <p:nvSpPr>
          <p:cNvPr id="10" name="内容占位符 2"/>
          <p:cNvSpPr>
            <a:spLocks noGrp="1"/>
          </p:cNvSpPr>
          <p:nvPr>
            <p:ph idx="4294967295"/>
          </p:nvPr>
        </p:nvSpPr>
        <p:spPr bwMode="auto">
          <a:xfrm>
            <a:off x="313233" y="1476822"/>
            <a:ext cx="7975600" cy="108808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742950" lvl="1" indent="-285750" eaLnBrk="0" fontAlgn="base" hangingPunct="0">
              <a:lnSpc>
                <a:spcPct val="150000"/>
              </a:lnSpc>
              <a:spcBef>
                <a:spcPct val="20000"/>
              </a:spcBef>
              <a:spcAft>
                <a:spcPct val="0"/>
              </a:spcAft>
              <a:buChar char="–"/>
              <a:defRPr/>
            </a:pPr>
            <a:r>
              <a:rPr lang="en-US" altLang="zh-CN" sz="1800" kern="0">
                <a:latin typeface="微软雅黑" panose="020B0503020204020204" pitchFamily="34" charset="-122"/>
                <a:ea typeface="微软雅黑" panose="020B0503020204020204" pitchFamily="34" charset="-122"/>
              </a:rPr>
              <a:t>&lt;img&gt;</a:t>
            </a:r>
            <a:r>
              <a:rPr lang="zh-CN" altLang="zh-CN" sz="1800" kern="0">
                <a:latin typeface="微软雅黑" panose="020B0503020204020204" pitchFamily="34" charset="-122"/>
                <a:ea typeface="微软雅黑" panose="020B0503020204020204" pitchFamily="34" charset="-122"/>
              </a:rPr>
              <a:t>标签用于定义网页中的图像，语法格式如下所示：</a:t>
            </a:r>
          </a:p>
        </p:txBody>
      </p:sp>
      <p:sp>
        <p:nvSpPr>
          <p:cNvPr id="11" name="TextBox 10"/>
          <p:cNvSpPr txBox="1"/>
          <p:nvPr/>
        </p:nvSpPr>
        <p:spPr>
          <a:xfrm>
            <a:off x="1024260" y="2060848"/>
            <a:ext cx="7220148" cy="531213"/>
          </a:xfrm>
          <a:prstGeom prst="rect">
            <a:avLst/>
          </a:prstGeom>
          <a:solidFill>
            <a:schemeClr val="accent5">
              <a:lumMod val="20000"/>
              <a:lumOff val="80000"/>
            </a:schemeClr>
          </a:solidFill>
          <a:ln w="19050">
            <a:noFill/>
          </a:ln>
        </p:spPr>
        <p:txBody>
          <a:bodyPr>
            <a:noAutofit/>
          </a:bodyPr>
          <a:lstStyle/>
          <a:p>
            <a:pPr indent="457200">
              <a:lnSpc>
                <a:spcPct val="150000"/>
              </a:lnSpc>
            </a:pPr>
            <a:r>
              <a:rPr lang="en-US" altLang="zh-CN" sz="1600" smtClean="0"/>
              <a:t>&lt;</a:t>
            </a:r>
            <a:r>
              <a:rPr lang="en-US" altLang="zh-CN" sz="1600"/>
              <a:t>img src="</a:t>
            </a:r>
            <a:r>
              <a:rPr lang="zh-CN" altLang="zh-CN" sz="1600"/>
              <a:t>图片路径</a:t>
            </a:r>
            <a:r>
              <a:rPr lang="en-US" altLang="zh-CN" sz="1600"/>
              <a:t>" alt="</a:t>
            </a:r>
            <a:r>
              <a:rPr lang="zh-CN" altLang="zh-CN" sz="1600"/>
              <a:t>图片无法显示时显示的文字</a:t>
            </a:r>
            <a:r>
              <a:rPr lang="en-US" altLang="zh-CN" sz="1600"/>
              <a:t>" </a:t>
            </a:r>
            <a:r>
              <a:rPr lang="en-US" altLang="zh-CN" sz="1600" smtClean="0"/>
              <a:t>/&gt;</a:t>
            </a:r>
            <a:endParaRPr lang="zh-CN" altLang="zh-CN" sz="1600"/>
          </a:p>
        </p:txBody>
      </p:sp>
      <p:grpSp>
        <p:nvGrpSpPr>
          <p:cNvPr id="12" name="组合 11"/>
          <p:cNvGrpSpPr/>
          <p:nvPr/>
        </p:nvGrpSpPr>
        <p:grpSpPr>
          <a:xfrm rot="16200000">
            <a:off x="2915817" y="1763967"/>
            <a:ext cx="216023" cy="1656185"/>
            <a:chOff x="4067944" y="3789040"/>
            <a:chExt cx="252028" cy="648072"/>
          </a:xfrm>
        </p:grpSpPr>
        <p:sp>
          <p:nvSpPr>
            <p:cNvPr id="13" name="左中括号 12"/>
            <p:cNvSpPr/>
            <p:nvPr/>
          </p:nvSpPr>
          <p:spPr bwMode="auto">
            <a:xfrm>
              <a:off x="4211960" y="3789040"/>
              <a:ext cx="108012" cy="648072"/>
            </a:xfrm>
            <a:prstGeom prst="leftBracket">
              <a:avLst/>
            </a:prstGeom>
            <a:noFill/>
            <a:ln w="28575" cap="flat" cmpd="sng" algn="ctr">
              <a:solidFill>
                <a:schemeClr val="bg2">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rgbClr val="FF0000"/>
                </a:solidFill>
                <a:effectLst/>
                <a:latin typeface="Arial" pitchFamily="34" charset="0"/>
                <a:ea typeface="宋体" pitchFamily="2" charset="-122"/>
              </a:endParaRPr>
            </a:p>
          </p:txBody>
        </p:sp>
        <p:cxnSp>
          <p:nvCxnSpPr>
            <p:cNvPr id="14" name="直接连接符 13"/>
            <p:cNvCxnSpPr/>
            <p:nvPr/>
          </p:nvCxnSpPr>
          <p:spPr bwMode="auto">
            <a:xfrm>
              <a:off x="4067944" y="4113076"/>
              <a:ext cx="144016" cy="0"/>
            </a:xfrm>
            <a:prstGeom prst="line">
              <a:avLst/>
            </a:prstGeom>
            <a:noFill/>
            <a:ln w="28575" cap="flat" cmpd="sng" algn="ctr">
              <a:solidFill>
                <a:schemeClr val="bg2">
                  <a:lumMod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 name="矩形 14"/>
          <p:cNvSpPr/>
          <p:nvPr/>
        </p:nvSpPr>
        <p:spPr>
          <a:xfrm>
            <a:off x="2195234" y="2700073"/>
            <a:ext cx="2952830" cy="307777"/>
          </a:xfrm>
          <a:prstGeom prst="rect">
            <a:avLst/>
          </a:prstGeom>
        </p:spPr>
        <p:txBody>
          <a:bodyPr wrap="square">
            <a:spAutoFit/>
          </a:bodyPr>
          <a:lstStyle/>
          <a:p>
            <a:r>
              <a:rPr lang="en-US" altLang="zh-CN" sz="1400">
                <a:solidFill>
                  <a:srgbClr val="FF0000"/>
                </a:solidFill>
                <a:latin typeface="微软雅黑" panose="020B0503020204020204" pitchFamily="34" charset="-122"/>
                <a:ea typeface="微软雅黑" panose="020B0503020204020204" pitchFamily="34" charset="-122"/>
              </a:rPr>
              <a:t>s</a:t>
            </a:r>
            <a:r>
              <a:rPr lang="en-US" altLang="zh-CN" sz="1400" smtClean="0">
                <a:solidFill>
                  <a:srgbClr val="FF0000"/>
                </a:solidFill>
                <a:latin typeface="微软雅黑" panose="020B0503020204020204" pitchFamily="34" charset="-122"/>
                <a:ea typeface="微软雅黑" panose="020B0503020204020204" pitchFamily="34" charset="-122"/>
              </a:rPr>
              <a:t>rc</a:t>
            </a:r>
            <a:r>
              <a:rPr lang="zh-CN" altLang="en-US" sz="1400" smtClean="0">
                <a:solidFill>
                  <a:srgbClr val="FF0000"/>
                </a:solidFill>
                <a:latin typeface="微软雅黑" panose="020B0503020204020204" pitchFamily="34" charset="-122"/>
                <a:ea typeface="微软雅黑" panose="020B0503020204020204" pitchFamily="34" charset="-122"/>
              </a:rPr>
              <a:t>和</a:t>
            </a:r>
            <a:r>
              <a:rPr lang="en-US" altLang="zh-CN" sz="1400" smtClean="0">
                <a:solidFill>
                  <a:srgbClr val="FF0000"/>
                </a:solidFill>
                <a:latin typeface="微软雅黑" panose="020B0503020204020204" pitchFamily="34" charset="-122"/>
                <a:ea typeface="微软雅黑" panose="020B0503020204020204" pitchFamily="34" charset="-122"/>
              </a:rPr>
              <a:t>alt</a:t>
            </a:r>
            <a:r>
              <a:rPr lang="zh-CN" altLang="zh-CN" sz="1400">
                <a:solidFill>
                  <a:srgbClr val="FF0000"/>
                </a:solidFill>
                <a:latin typeface="微软雅黑" panose="020B0503020204020204" pitchFamily="34" charset="-122"/>
                <a:ea typeface="微软雅黑" panose="020B0503020204020204" pitchFamily="34" charset="-122"/>
              </a:rPr>
              <a:t>是</a:t>
            </a:r>
            <a:r>
              <a:rPr lang="en-US" altLang="zh-CN" sz="1400">
                <a:solidFill>
                  <a:srgbClr val="FF0000"/>
                </a:solidFill>
                <a:latin typeface="微软雅黑" panose="020B0503020204020204" pitchFamily="34" charset="-122"/>
                <a:ea typeface="微软雅黑" panose="020B0503020204020204" pitchFamily="34" charset="-122"/>
              </a:rPr>
              <a:t>&lt;img&gt;</a:t>
            </a:r>
            <a:r>
              <a:rPr lang="zh-CN" altLang="zh-CN" sz="1400">
                <a:solidFill>
                  <a:srgbClr val="FF0000"/>
                </a:solidFill>
                <a:latin typeface="微软雅黑" panose="020B0503020204020204" pitchFamily="34" charset="-122"/>
                <a:ea typeface="微软雅黑" panose="020B0503020204020204" pitchFamily="34" charset="-122"/>
              </a:rPr>
              <a:t>标签必需的属性。</a:t>
            </a:r>
          </a:p>
        </p:txBody>
      </p:sp>
      <p:sp>
        <p:nvSpPr>
          <p:cNvPr id="16" name="矩形 15"/>
          <p:cNvSpPr/>
          <p:nvPr/>
        </p:nvSpPr>
        <p:spPr>
          <a:xfrm>
            <a:off x="587872" y="2708920"/>
            <a:ext cx="4710841" cy="583108"/>
          </a:xfrm>
          <a:prstGeom prst="rect">
            <a:avLst/>
          </a:prstGeom>
        </p:spPr>
        <p:txBody>
          <a:bodyPr wrap="none">
            <a:spAutoFit/>
          </a:bodyPr>
          <a:lstStyle/>
          <a:p>
            <a:pPr marL="342900" indent="-342900">
              <a:lnSpc>
                <a:spcPct val="150000"/>
              </a:lnSpc>
              <a:spcBef>
                <a:spcPct val="20000"/>
              </a:spcBef>
              <a:buFontTx/>
              <a:buChar char="•"/>
              <a:defRPr/>
            </a:pPr>
            <a:r>
              <a:rPr lang="en-US" altLang="zh-CN" sz="2400" b="1">
                <a:solidFill>
                  <a:srgbClr val="0567A2"/>
                </a:solidFill>
              </a:rPr>
              <a:t>&lt;figure&gt;</a:t>
            </a:r>
            <a:r>
              <a:rPr lang="zh-CN" altLang="zh-CN" sz="2400" b="1">
                <a:solidFill>
                  <a:srgbClr val="0567A2"/>
                </a:solidFill>
              </a:rPr>
              <a:t>标签和</a:t>
            </a:r>
            <a:r>
              <a:rPr lang="en-US" altLang="zh-CN" sz="2400" b="1">
                <a:solidFill>
                  <a:srgbClr val="0567A2"/>
                </a:solidFill>
              </a:rPr>
              <a:t>&lt;figcaption&gt;</a:t>
            </a:r>
            <a:r>
              <a:rPr lang="zh-CN" altLang="zh-CN" sz="2400" b="1">
                <a:solidFill>
                  <a:srgbClr val="0567A2"/>
                </a:solidFill>
              </a:rPr>
              <a:t>标签</a:t>
            </a:r>
            <a:endParaRPr lang="en-US" altLang="zh-CN" sz="2400" b="1" dirty="0">
              <a:solidFill>
                <a:srgbClr val="0567A2"/>
              </a:solidFill>
            </a:endParaRPr>
          </a:p>
        </p:txBody>
      </p:sp>
      <p:sp>
        <p:nvSpPr>
          <p:cNvPr id="25" name="圆角矩形 24"/>
          <p:cNvSpPr/>
          <p:nvPr/>
        </p:nvSpPr>
        <p:spPr>
          <a:xfrm>
            <a:off x="781952" y="5972705"/>
            <a:ext cx="7560840" cy="408623"/>
          </a:xfrm>
          <a:prstGeom prst="roundRect">
            <a:avLst/>
          </a:prstGeom>
          <a:solidFill>
            <a:srgbClr val="0567A2"/>
          </a:solidFill>
          <a:ln>
            <a:solidFill>
              <a:schemeClr val="bg2">
                <a:lumMod val="75000"/>
              </a:schemeClr>
            </a:solidFill>
          </a:ln>
          <a:effectLst>
            <a:outerShdw blurRad="50800" dist="38100" dir="2700000" algn="tl" rotWithShape="0">
              <a:prstClr val="black">
                <a:alpha val="40000"/>
              </a:prstClr>
            </a:outerShdw>
          </a:effectLst>
        </p:spPr>
        <p:txBody>
          <a:bodyPr wrap="square" anchor="ctr">
            <a:spAutoFit/>
          </a:bodyPr>
          <a:lstStyle/>
          <a:p>
            <a:pPr algn="ctr">
              <a:defRPr/>
            </a:pPr>
            <a:r>
              <a:rPr lang="zh-CN" altLang="en-US" b="1" dirty="0">
                <a:solidFill>
                  <a:schemeClr val="bg1"/>
                </a:solidFill>
                <a:ea typeface="宋体" pitchFamily="2" charset="-122"/>
              </a:rPr>
              <a:t>案例</a:t>
            </a:r>
            <a:r>
              <a:rPr lang="zh-CN" altLang="en-US" b="1" dirty="0" smtClean="0">
                <a:solidFill>
                  <a:schemeClr val="bg1"/>
                </a:solidFill>
                <a:ea typeface="宋体" pitchFamily="2" charset="-122"/>
              </a:rPr>
              <a:t>代码（详</a:t>
            </a:r>
            <a:r>
              <a:rPr lang="zh-CN" altLang="en-US" b="1" smtClean="0">
                <a:solidFill>
                  <a:schemeClr val="bg1"/>
                </a:solidFill>
                <a:ea typeface="宋体" pitchFamily="2" charset="-122"/>
              </a:rPr>
              <a:t>见教材</a:t>
            </a:r>
            <a:r>
              <a:rPr lang="en-US" altLang="zh-CN" b="1" smtClean="0">
                <a:solidFill>
                  <a:schemeClr val="bg1"/>
                </a:solidFill>
                <a:ea typeface="宋体" pitchFamily="2" charset="-122"/>
              </a:rPr>
              <a:t>demo3-1</a:t>
            </a:r>
            <a:r>
              <a:rPr lang="zh-CN" altLang="en-US" b="1" smtClean="0">
                <a:solidFill>
                  <a:schemeClr val="bg1"/>
                </a:solidFill>
                <a:ea typeface="宋体" pitchFamily="2" charset="-122"/>
              </a:rPr>
              <a:t>）</a:t>
            </a:r>
            <a:endParaRPr lang="en-US" altLang="zh-CN" b="1" dirty="0">
              <a:solidFill>
                <a:schemeClr val="bg1"/>
              </a:solidFill>
              <a:ea typeface="宋体" pitchFamily="2" charset="-122"/>
            </a:endParaRPr>
          </a:p>
        </p:txBody>
      </p:sp>
      <p:cxnSp>
        <p:nvCxnSpPr>
          <p:cNvPr id="26" name="直接连接符 25"/>
          <p:cNvCxnSpPr/>
          <p:nvPr/>
        </p:nvCxnSpPr>
        <p:spPr bwMode="auto">
          <a:xfrm>
            <a:off x="611560" y="5828017"/>
            <a:ext cx="7920880" cy="0"/>
          </a:xfrm>
          <a:prstGeom prst="line">
            <a:avLst/>
          </a:prstGeom>
          <a:noFill/>
          <a:ln w="28575" cap="flat" cmpd="sng" algn="ctr">
            <a:solidFill>
              <a:srgbClr val="0567A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内容占位符 2"/>
          <p:cNvSpPr txBox="1">
            <a:spLocks/>
          </p:cNvSpPr>
          <p:nvPr/>
        </p:nvSpPr>
        <p:spPr bwMode="auto">
          <a:xfrm>
            <a:off x="323528" y="3277022"/>
            <a:ext cx="7975600" cy="108808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lvl="1">
              <a:lnSpc>
                <a:spcPct val="150000"/>
              </a:lnSpc>
              <a:defRPr/>
            </a:pPr>
            <a:r>
              <a:rPr lang="zh-CN" altLang="en-US" sz="1800" kern="0" smtClean="0">
                <a:latin typeface="微软雅黑" panose="020B0503020204020204" pitchFamily="34" charset="-122"/>
                <a:ea typeface="微软雅黑" panose="020B0503020204020204" pitchFamily="34" charset="-122"/>
              </a:rPr>
              <a:t>当需要在网页中添加一个插图时，就可以使用</a:t>
            </a:r>
            <a:r>
              <a:rPr lang="en-US" altLang="zh-CN" sz="1800" kern="0" smtClean="0">
                <a:latin typeface="微软雅黑" panose="020B0503020204020204" pitchFamily="34" charset="-122"/>
                <a:ea typeface="微软雅黑" panose="020B0503020204020204" pitchFamily="34" charset="-122"/>
              </a:rPr>
              <a:t>&lt;figure&gt;</a:t>
            </a:r>
            <a:r>
              <a:rPr lang="zh-CN" altLang="en-US" sz="1800" kern="0" smtClean="0">
                <a:latin typeface="微软雅黑" panose="020B0503020204020204" pitchFamily="34" charset="-122"/>
                <a:ea typeface="微软雅黑" panose="020B0503020204020204" pitchFamily="34" charset="-122"/>
              </a:rPr>
              <a:t>标签来实现。</a:t>
            </a:r>
            <a:endParaRPr lang="en-US" altLang="zh-CN" sz="1800" kern="0" dirty="0" smtClean="0">
              <a:latin typeface="微软雅黑" panose="020B0503020204020204" pitchFamily="34" charset="-122"/>
              <a:ea typeface="微软雅黑" panose="020B0503020204020204" pitchFamily="34" charset="-122"/>
            </a:endParaRPr>
          </a:p>
        </p:txBody>
      </p:sp>
      <p:sp>
        <p:nvSpPr>
          <p:cNvPr id="33" name="TextBox 32"/>
          <p:cNvSpPr txBox="1"/>
          <p:nvPr/>
        </p:nvSpPr>
        <p:spPr>
          <a:xfrm>
            <a:off x="1043608" y="3861048"/>
            <a:ext cx="7200800" cy="1872208"/>
          </a:xfrm>
          <a:prstGeom prst="rect">
            <a:avLst/>
          </a:prstGeom>
          <a:solidFill>
            <a:schemeClr val="accent5">
              <a:lumMod val="20000"/>
              <a:lumOff val="80000"/>
            </a:schemeClr>
          </a:solidFill>
          <a:ln w="19050">
            <a:noFill/>
          </a:ln>
        </p:spPr>
        <p:txBody>
          <a:bodyPr>
            <a:noAutofit/>
          </a:bodyPr>
          <a:lstStyle/>
          <a:p>
            <a:pPr lvl="0">
              <a:lnSpc>
                <a:spcPct val="150000"/>
              </a:lnSpc>
            </a:pPr>
            <a:r>
              <a:rPr lang="en-US" altLang="zh-CN" sz="1600" dirty="0"/>
              <a:t>&lt;figure&gt;</a:t>
            </a:r>
            <a:endParaRPr lang="zh-CN" altLang="zh-CN" sz="1600" dirty="0"/>
          </a:p>
          <a:p>
            <a:pPr lvl="0">
              <a:lnSpc>
                <a:spcPct val="150000"/>
              </a:lnSpc>
            </a:pPr>
            <a:r>
              <a:rPr lang="en-US" altLang="zh-CN" sz="1600" dirty="0"/>
              <a:t>    &lt;</a:t>
            </a:r>
            <a:r>
              <a:rPr lang="en-US" altLang="zh-CN" sz="1600" dirty="0" err="1"/>
              <a:t>figcaption</a:t>
            </a:r>
            <a:r>
              <a:rPr lang="en-US" altLang="zh-CN" sz="1600" dirty="0"/>
              <a:t>&gt;</a:t>
            </a:r>
            <a:r>
              <a:rPr lang="zh-CN" altLang="zh-CN" sz="1600" dirty="0"/>
              <a:t>一只呆萌的小鸡</a:t>
            </a:r>
            <a:r>
              <a:rPr lang="en-US" altLang="zh-CN" sz="1600" dirty="0"/>
              <a:t>&lt;/</a:t>
            </a:r>
            <a:r>
              <a:rPr lang="en-US" altLang="zh-CN" sz="1600" dirty="0" err="1"/>
              <a:t>figcaption</a:t>
            </a:r>
            <a:r>
              <a:rPr lang="en-US" altLang="zh-CN" sz="1600" dirty="0"/>
              <a:t>&gt;</a:t>
            </a:r>
            <a:endParaRPr lang="zh-CN" altLang="zh-CN" sz="1600" dirty="0"/>
          </a:p>
          <a:p>
            <a:pPr lvl="0">
              <a:lnSpc>
                <a:spcPct val="150000"/>
              </a:lnSpc>
            </a:pPr>
            <a:r>
              <a:rPr lang="en-US" altLang="zh-CN" sz="1600" dirty="0"/>
              <a:t>    &lt;p&gt;</a:t>
            </a:r>
            <a:r>
              <a:rPr lang="zh-CN" altLang="zh-CN" sz="1600" dirty="0"/>
              <a:t>拍摄者：</a:t>
            </a:r>
            <a:r>
              <a:rPr lang="en-US" altLang="zh-CN" sz="1600" dirty="0" err="1"/>
              <a:t>papi</a:t>
            </a:r>
            <a:r>
              <a:rPr lang="en-US" altLang="zh-CN" sz="1600" dirty="0"/>
              <a:t> </a:t>
            </a:r>
            <a:r>
              <a:rPr lang="zh-CN" altLang="zh-CN" sz="1600" dirty="0"/>
              <a:t>拍摄时间：</a:t>
            </a:r>
            <a:r>
              <a:rPr lang="en-US" altLang="zh-CN" sz="1600" dirty="0"/>
              <a:t>2016 </a:t>
            </a:r>
            <a:r>
              <a:rPr lang="zh-CN" altLang="zh-CN" sz="1600" dirty="0"/>
              <a:t>年</a:t>
            </a:r>
            <a:r>
              <a:rPr lang="en-US" altLang="zh-CN" sz="1600" dirty="0"/>
              <a:t> 2 </a:t>
            </a:r>
            <a:r>
              <a:rPr lang="zh-CN" altLang="zh-CN" sz="1600" dirty="0"/>
              <a:t>月</a:t>
            </a:r>
            <a:r>
              <a:rPr lang="en-US" altLang="zh-CN" sz="1600" dirty="0"/>
              <a:t>&lt;/p&gt;</a:t>
            </a:r>
            <a:endParaRPr lang="zh-CN" altLang="zh-CN" sz="1600" dirty="0"/>
          </a:p>
          <a:p>
            <a:pPr lvl="0">
              <a:lnSpc>
                <a:spcPct val="150000"/>
              </a:lnSpc>
            </a:pPr>
            <a:r>
              <a:rPr lang="en-US" altLang="zh-CN" sz="1600" dirty="0"/>
              <a:t>    &lt;</a:t>
            </a:r>
            <a:r>
              <a:rPr lang="en-US" altLang="zh-CN" sz="1600" dirty="0" err="1"/>
              <a:t>img</a:t>
            </a:r>
            <a:r>
              <a:rPr lang="en-US" altLang="zh-CN" sz="1600" dirty="0"/>
              <a:t> </a:t>
            </a:r>
            <a:r>
              <a:rPr lang="en-US" altLang="zh-CN" sz="1600" dirty="0" err="1"/>
              <a:t>src</a:t>
            </a:r>
            <a:r>
              <a:rPr lang="en-US" altLang="zh-CN" sz="1600" dirty="0"/>
              <a:t>="images/demo3-1/chicken.png" alt="</a:t>
            </a:r>
            <a:r>
              <a:rPr lang="zh-CN" altLang="zh-CN" sz="1600" dirty="0"/>
              <a:t>抱歉您的图片不能显示</a:t>
            </a:r>
            <a:r>
              <a:rPr lang="en-US" altLang="zh-CN" sz="1600" dirty="0"/>
              <a:t>"&gt;</a:t>
            </a:r>
            <a:endParaRPr lang="zh-CN" altLang="zh-CN" sz="1600" dirty="0"/>
          </a:p>
          <a:p>
            <a:pPr lvl="0">
              <a:lnSpc>
                <a:spcPct val="150000"/>
              </a:lnSpc>
            </a:pPr>
            <a:r>
              <a:rPr lang="en-US" altLang="zh-CN" sz="1600" dirty="0"/>
              <a:t>&lt;/figure&gt;</a:t>
            </a:r>
            <a:endParaRPr lang="zh-CN" altLang="zh-CN" sz="1600" dirty="0"/>
          </a:p>
        </p:txBody>
      </p:sp>
      <p:sp>
        <p:nvSpPr>
          <p:cNvPr id="34" name="圆角矩形标注 33"/>
          <p:cNvSpPr/>
          <p:nvPr/>
        </p:nvSpPr>
        <p:spPr>
          <a:xfrm>
            <a:off x="5652120" y="4100497"/>
            <a:ext cx="1584176" cy="408623"/>
          </a:xfrm>
          <a:prstGeom prst="wedgeRoundRectCallout">
            <a:avLst>
              <a:gd name="adj1" fmla="val -86296"/>
              <a:gd name="adj2" fmla="val 38586"/>
              <a:gd name="adj3" fmla="val 16667"/>
            </a:avLst>
          </a:prstGeom>
          <a:ln w="19050">
            <a:solidFill>
              <a:schemeClr val="bg2">
                <a:lumMod val="50000"/>
              </a:schemeClr>
            </a:solidFill>
          </a:ln>
        </p:spPr>
        <p:txBody>
          <a:bodyPr wrap="square" rtlCol="0" anchor="ctr">
            <a:spAutoFit/>
          </a:bodyPr>
          <a:lstStyle/>
          <a:p>
            <a:pPr algn="ctr"/>
            <a:r>
              <a:rPr lang="zh-CN" altLang="en-US" dirty="0" smtClean="0">
                <a:ea typeface="宋体" pitchFamily="2" charset="-122"/>
              </a:rPr>
              <a:t>标注</a:t>
            </a:r>
            <a:endParaRPr lang="zh-CN" altLang="en-US" dirty="0">
              <a:ea typeface="宋体" pitchFamily="2" charset="-122"/>
            </a:endParaRPr>
          </a:p>
        </p:txBody>
      </p:sp>
      <p:sp>
        <p:nvSpPr>
          <p:cNvPr id="35" name="圆角矩形标注 34"/>
          <p:cNvSpPr/>
          <p:nvPr/>
        </p:nvSpPr>
        <p:spPr>
          <a:xfrm>
            <a:off x="2195736" y="3884473"/>
            <a:ext cx="1584176" cy="408623"/>
          </a:xfrm>
          <a:prstGeom prst="wedgeRoundRectCallout">
            <a:avLst>
              <a:gd name="adj1" fmla="val -69403"/>
              <a:gd name="adj2" fmla="val -4192"/>
              <a:gd name="adj3" fmla="val 16667"/>
            </a:avLst>
          </a:prstGeom>
          <a:ln w="19050">
            <a:solidFill>
              <a:schemeClr val="bg2">
                <a:lumMod val="50000"/>
              </a:schemeClr>
            </a:solidFill>
          </a:ln>
        </p:spPr>
        <p:txBody>
          <a:bodyPr wrap="square" rtlCol="0" anchor="ctr">
            <a:spAutoFit/>
          </a:bodyPr>
          <a:lstStyle/>
          <a:p>
            <a:pPr algn="ctr"/>
            <a:r>
              <a:rPr lang="zh-CN" altLang="en-US" dirty="0" smtClean="0">
                <a:ea typeface="宋体" pitchFamily="2" charset="-122"/>
              </a:rPr>
              <a:t>插图</a:t>
            </a:r>
            <a:endParaRPr lang="zh-CN" altLang="en-US" dirty="0">
              <a:ea typeface="宋体" pitchFamily="2" charset="-122"/>
            </a:endParaRPr>
          </a:p>
        </p:txBody>
      </p:sp>
      <p:pic>
        <p:nvPicPr>
          <p:cNvPr id="36" name="图片 35"/>
          <p:cNvPicPr/>
          <p:nvPr/>
        </p:nvPicPr>
        <p:blipFill>
          <a:blip r:embed="rId2"/>
          <a:stretch>
            <a:fillRect/>
          </a:stretch>
        </p:blipFill>
        <p:spPr>
          <a:xfrm>
            <a:off x="2471648" y="1464340"/>
            <a:ext cx="3972560" cy="4086225"/>
          </a:xfrm>
          <a:prstGeom prst="rect">
            <a:avLst/>
          </a:prstGeom>
        </p:spPr>
      </p:pic>
      <p:sp>
        <p:nvSpPr>
          <p:cNvPr id="18" name="标题 1"/>
          <p:cNvSpPr>
            <a:spLocks noChangeArrowheads="1"/>
          </p:cNvSpPr>
          <p:nvPr/>
        </p:nvSpPr>
        <p:spPr bwMode="auto">
          <a:xfrm>
            <a:off x="1627464" y="182341"/>
            <a:ext cx="7553048"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2800" b="1" smtClean="0">
                <a:solidFill>
                  <a:srgbClr val="0567A2"/>
                </a:solidFill>
                <a:latin typeface="微软雅黑" pitchFamily="34" charset="-122"/>
                <a:ea typeface="微软雅黑" pitchFamily="34" charset="-122"/>
                <a:sym typeface="宋体" charset="-122"/>
              </a:rPr>
              <a:t>前导知识</a:t>
            </a:r>
            <a:endParaRPr lang="en-US" altLang="zh-CN" sz="2800" b="1" smtClean="0">
              <a:solidFill>
                <a:srgbClr val="0567A2"/>
              </a:solidFill>
              <a:latin typeface="微软雅黑" pitchFamily="34" charset="-122"/>
              <a:ea typeface="微软雅黑" pitchFamily="34" charset="-122"/>
              <a:sym typeface="宋体" charset="-122"/>
            </a:endParaRPr>
          </a:p>
          <a:p>
            <a:pPr marL="571500" indent="-571500" fontAlgn="base">
              <a:spcBef>
                <a:spcPct val="0"/>
              </a:spcBef>
              <a:spcAft>
                <a:spcPct val="0"/>
              </a:spcAft>
            </a:pPr>
            <a:r>
              <a:rPr lang="en-US" altLang="zh-CN" sz="2800" b="1" smtClean="0">
                <a:solidFill>
                  <a:srgbClr val="0567A2"/>
                </a:solidFill>
                <a:latin typeface="微软雅黑" pitchFamily="34" charset="-122"/>
                <a:ea typeface="微软雅黑" pitchFamily="34" charset="-122"/>
                <a:sym typeface="宋体" charset="-122"/>
              </a:rPr>
              <a:t>-</a:t>
            </a:r>
            <a:r>
              <a:rPr lang="en-US" altLang="zh-CN" sz="2800" b="1">
                <a:solidFill>
                  <a:srgbClr val="0567A2"/>
                </a:solidFill>
                <a:latin typeface="微软雅黑" pitchFamily="34" charset="-122"/>
                <a:ea typeface="微软雅黑" pitchFamily="34" charset="-122"/>
              </a:rPr>
              <a:t>HTML5 </a:t>
            </a:r>
            <a:r>
              <a:rPr lang="zh-CN" altLang="zh-CN" sz="2800" b="1">
                <a:solidFill>
                  <a:srgbClr val="0567A2"/>
                </a:solidFill>
                <a:latin typeface="微软雅黑" pitchFamily="34" charset="-122"/>
                <a:ea typeface="微软雅黑" pitchFamily="34" charset="-122"/>
              </a:rPr>
              <a:t>常用图像</a:t>
            </a:r>
            <a:r>
              <a:rPr lang="zh-CN" altLang="zh-CN" sz="2800" b="1" smtClean="0">
                <a:solidFill>
                  <a:srgbClr val="0567A2"/>
                </a:solidFill>
                <a:latin typeface="微软雅黑" pitchFamily="34" charset="-122"/>
                <a:ea typeface="微软雅黑" pitchFamily="34" charset="-122"/>
              </a:rPr>
              <a:t>标签</a:t>
            </a:r>
            <a:endParaRPr lang="zh-CN" altLang="zh-CN" sz="2800" b="1">
              <a:solidFill>
                <a:srgbClr val="0567A2"/>
              </a:solidFill>
              <a:latin typeface="微软雅黑" pitchFamily="34" charset="-122"/>
              <a:ea typeface="微软雅黑" pitchFamily="34" charset="-122"/>
            </a:endParaRPr>
          </a:p>
        </p:txBody>
      </p:sp>
    </p:spTree>
    <p:extLst>
      <p:ext uri="{BB962C8B-B14F-4D97-AF65-F5344CB8AC3E}">
        <p14:creationId xmlns:p14="http://schemas.microsoft.com/office/powerpoint/2010/main" val="411375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5"/>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2"/>
                                        </p:tgtEl>
                                        <p:attrNameLst>
                                          <p:attrName>style.visibility</p:attrName>
                                        </p:attrNameLst>
                                      </p:cBhvr>
                                      <p:to>
                                        <p:strVal val="hidden"/>
                                      </p:to>
                                    </p:se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par>
                          <p:cTn id="31" fill="hold">
                            <p:stCondLst>
                              <p:cond delay="500"/>
                            </p:stCondLst>
                            <p:childTnLst>
                              <p:par>
                                <p:cTn id="32" presetID="16" presetClass="entr" presetSubtype="21"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barn(inVertical)">
                                      <p:cBhvr>
                                        <p:cTn id="34" dur="500"/>
                                        <p:tgtEl>
                                          <p:spTgt spid="35"/>
                                        </p:tgtEl>
                                      </p:cBhvr>
                                    </p:animEffect>
                                  </p:childTnLst>
                                </p:cTn>
                              </p:par>
                            </p:childTnLst>
                          </p:cTn>
                        </p:par>
                        <p:par>
                          <p:cTn id="35" fill="hold">
                            <p:stCondLst>
                              <p:cond delay="1000"/>
                            </p:stCondLst>
                            <p:childTnLst>
                              <p:par>
                                <p:cTn id="36" presetID="16" presetClass="entr" presetSubtype="21"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barn(inVertical)">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1000"/>
                                        <p:tgtEl>
                                          <p:spTgt spid="36"/>
                                        </p:tgtEl>
                                      </p:cBhvr>
                                    </p:animEffect>
                                    <p:anim calcmode="lin" valueType="num">
                                      <p:cBhvr>
                                        <p:cTn id="44" dur="1000" fill="hold"/>
                                        <p:tgtEl>
                                          <p:spTgt spid="36"/>
                                        </p:tgtEl>
                                        <p:attrNameLst>
                                          <p:attrName>ppt_x</p:attrName>
                                        </p:attrNameLst>
                                      </p:cBhvr>
                                      <p:tavLst>
                                        <p:tav tm="0">
                                          <p:val>
                                            <p:strVal val="#ppt_x"/>
                                          </p:val>
                                        </p:tav>
                                        <p:tav tm="100000">
                                          <p:val>
                                            <p:strVal val="#ppt_x"/>
                                          </p:val>
                                        </p:tav>
                                      </p:tavLst>
                                    </p:anim>
                                    <p:anim calcmode="lin" valueType="num">
                                      <p:cBhvr>
                                        <p:cTn id="4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5" grpId="1"/>
      <p:bldP spid="16" grpId="0"/>
      <p:bldP spid="25" grpId="0" animBg="1"/>
      <p:bldP spid="32" grpId="0"/>
      <p:bldP spid="33" grpId="0" animBg="1"/>
      <p:bldP spid="34" grpId="0" animBg="1"/>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内容占位符 2"/>
          <p:cNvSpPr>
            <a:spLocks noGrp="1"/>
          </p:cNvSpPr>
          <p:nvPr>
            <p:ph idx="4294967295"/>
          </p:nvPr>
        </p:nvSpPr>
        <p:spPr bwMode="auto">
          <a:xfrm>
            <a:off x="481013" y="1424259"/>
            <a:ext cx="7975600" cy="6560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742950" lvl="1" indent="-285750" eaLnBrk="0" fontAlgn="base" hangingPunct="0">
              <a:lnSpc>
                <a:spcPct val="150000"/>
              </a:lnSpc>
              <a:spcBef>
                <a:spcPct val="20000"/>
              </a:spcBef>
              <a:spcAft>
                <a:spcPct val="0"/>
              </a:spcAft>
              <a:buFont typeface="Arial" panose="020B0604020202020204" pitchFamily="34" charset="0"/>
              <a:buChar char="–"/>
              <a:defRPr/>
            </a:pPr>
            <a:r>
              <a:rPr lang="en-US" altLang="zh-CN" sz="1800" kern="0" dirty="0">
                <a:latin typeface="微软雅黑" panose="020B0503020204020204" pitchFamily="34" charset="-122"/>
                <a:ea typeface="微软雅黑" panose="020B0503020204020204" pitchFamily="34" charset="-122"/>
              </a:rPr>
              <a:t>CSS</a:t>
            </a:r>
            <a:r>
              <a:rPr lang="zh-CN" altLang="en-US" sz="1800" kern="0" dirty="0">
                <a:latin typeface="微软雅黑" panose="020B0503020204020204" pitchFamily="34" charset="-122"/>
                <a:ea typeface="微软雅黑" panose="020B0503020204020204" pitchFamily="34" charset="-122"/>
              </a:rPr>
              <a:t>用于背景设置的常用属性如下所示。</a:t>
            </a:r>
            <a:endParaRPr lang="en-US" altLang="zh-CN" sz="1800" kern="0" dirty="0">
              <a:latin typeface="微软雅黑" panose="020B0503020204020204" pitchFamily="34" charset="-122"/>
              <a:ea typeface="微软雅黑" panose="020B0503020204020204" pitchFamily="34" charset="-122"/>
            </a:endParaRPr>
          </a:p>
        </p:txBody>
      </p:sp>
      <p:graphicFrame>
        <p:nvGraphicFramePr>
          <p:cNvPr id="38" name="表格 37"/>
          <p:cNvGraphicFramePr>
            <a:graphicFrameLocks noGrp="1"/>
          </p:cNvGraphicFramePr>
          <p:nvPr>
            <p:extLst>
              <p:ext uri="{D42A27DB-BD31-4B8C-83A1-F6EECF244321}">
                <p14:modId xmlns:p14="http://schemas.microsoft.com/office/powerpoint/2010/main" val="3694749122"/>
              </p:ext>
            </p:extLst>
          </p:nvPr>
        </p:nvGraphicFramePr>
        <p:xfrm>
          <a:off x="971601" y="2224309"/>
          <a:ext cx="6624736" cy="3456384"/>
        </p:xfrm>
        <a:graphic>
          <a:graphicData uri="http://schemas.openxmlformats.org/drawingml/2006/table">
            <a:tbl>
              <a:tblPr firstRow="1" bandRow="1">
                <a:tableStyleId>{00A15C55-8517-42AA-B614-E9B94910E393}</a:tableStyleId>
              </a:tblPr>
              <a:tblGrid>
                <a:gridCol w="2376263"/>
                <a:gridCol w="4248473"/>
              </a:tblGrid>
              <a:tr h="370840">
                <a:tc>
                  <a:txBody>
                    <a:bodyPr/>
                    <a:lstStyle/>
                    <a:p>
                      <a:r>
                        <a:rPr lang="zh-CN" altLang="en-US" dirty="0" smtClean="0"/>
                        <a:t>属性名</a:t>
                      </a:r>
                      <a:endParaRPr lang="zh-CN" altLang="en-US" dirty="0"/>
                    </a:p>
                  </a:txBody>
                  <a:tcPr/>
                </a:tc>
                <a:tc>
                  <a:txBody>
                    <a:bodyPr/>
                    <a:lstStyle/>
                    <a:p>
                      <a:r>
                        <a:rPr lang="zh-CN" altLang="en-US" dirty="0" smtClean="0"/>
                        <a:t>属性描述</a:t>
                      </a:r>
                      <a:endParaRPr lang="zh-CN" altLang="en-US" dirty="0"/>
                    </a:p>
                  </a:txBody>
                  <a:tcPr/>
                </a:tc>
              </a:tr>
              <a:tr h="493256">
                <a:tc>
                  <a:txBody>
                    <a:bodyPr/>
                    <a:lstStyle/>
                    <a:p>
                      <a:pPr algn="l">
                        <a:spcAft>
                          <a:spcPts val="0"/>
                        </a:spcAft>
                      </a:pPr>
                      <a:r>
                        <a:rPr lang="en-US" sz="1400" kern="100">
                          <a:effectLst/>
                          <a:latin typeface="微软雅黑" panose="020B0503020204020204" pitchFamily="34" charset="-122"/>
                          <a:ea typeface="微软雅黑" panose="020B0503020204020204" pitchFamily="34" charset="-122"/>
                          <a:cs typeface="Times New Roman"/>
                        </a:rPr>
                        <a:t>background-color</a:t>
                      </a:r>
                      <a:endParaRPr lang="zh-CN" sz="1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l">
                        <a:spcAft>
                          <a:spcPts val="0"/>
                        </a:spcAft>
                      </a:pPr>
                      <a:r>
                        <a:rPr lang="zh-CN" sz="1400" kern="100" dirty="0">
                          <a:effectLst/>
                          <a:latin typeface="微软雅黑" panose="020B0503020204020204" pitchFamily="34" charset="-122"/>
                          <a:ea typeface="微软雅黑" panose="020B0503020204020204" pitchFamily="34" charset="-122"/>
                          <a:cs typeface="Times New Roman"/>
                        </a:rPr>
                        <a:t>设置背景色。</a:t>
                      </a:r>
                    </a:p>
                  </a:txBody>
                  <a:tcPr marL="68580" marR="68580" marT="0" marB="0" anchor="ctr"/>
                </a:tc>
              </a:tr>
              <a:tr h="504056">
                <a:tc>
                  <a:txBody>
                    <a:bodyPr/>
                    <a:lstStyle/>
                    <a:p>
                      <a:pPr algn="l">
                        <a:spcAft>
                          <a:spcPts val="0"/>
                        </a:spcAft>
                      </a:pPr>
                      <a:r>
                        <a:rPr lang="en-US" sz="1400" kern="100">
                          <a:effectLst/>
                          <a:latin typeface="微软雅黑" panose="020B0503020204020204" pitchFamily="34" charset="-122"/>
                          <a:ea typeface="微软雅黑" panose="020B0503020204020204" pitchFamily="34" charset="-122"/>
                          <a:cs typeface="Times New Roman"/>
                        </a:rPr>
                        <a:t>background-image </a:t>
                      </a:r>
                      <a:endParaRPr lang="zh-CN" sz="1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l">
                        <a:spcAft>
                          <a:spcPts val="0"/>
                        </a:spcAft>
                      </a:pPr>
                      <a:r>
                        <a:rPr lang="zh-CN" sz="1400" kern="100" dirty="0">
                          <a:effectLst/>
                          <a:latin typeface="微软雅黑" panose="020B0503020204020204" pitchFamily="34" charset="-122"/>
                          <a:ea typeface="微软雅黑" panose="020B0503020204020204" pitchFamily="34" charset="-122"/>
                          <a:cs typeface="Times New Roman"/>
                        </a:rPr>
                        <a:t>设置图片背景。</a:t>
                      </a:r>
                    </a:p>
                  </a:txBody>
                  <a:tcPr marL="68580" marR="68580" marT="0" marB="0" anchor="ctr"/>
                </a:tc>
              </a:tr>
              <a:tr h="504056">
                <a:tc>
                  <a:txBody>
                    <a:bodyPr/>
                    <a:lstStyle/>
                    <a:p>
                      <a:pPr algn="l">
                        <a:spcAft>
                          <a:spcPts val="0"/>
                        </a:spcAft>
                      </a:pPr>
                      <a:r>
                        <a:rPr lang="en-US" sz="1400" kern="100">
                          <a:effectLst/>
                          <a:latin typeface="微软雅黑" panose="020B0503020204020204" pitchFamily="34" charset="-122"/>
                          <a:ea typeface="微软雅黑" panose="020B0503020204020204" pitchFamily="34" charset="-122"/>
                          <a:cs typeface="Times New Roman"/>
                        </a:rPr>
                        <a:t>background-repeat </a:t>
                      </a:r>
                      <a:endParaRPr lang="zh-CN" sz="1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l">
                        <a:spcAft>
                          <a:spcPts val="0"/>
                        </a:spcAft>
                      </a:pPr>
                      <a:r>
                        <a:rPr lang="zh-CN" sz="1400" kern="100" dirty="0">
                          <a:effectLst/>
                          <a:latin typeface="微软雅黑" panose="020B0503020204020204" pitchFamily="34" charset="-122"/>
                          <a:ea typeface="微软雅黑" panose="020B0503020204020204" pitchFamily="34" charset="-122"/>
                          <a:cs typeface="Times New Roman"/>
                        </a:rPr>
                        <a:t>设置背景平铺重复方向。</a:t>
                      </a:r>
                    </a:p>
                  </a:txBody>
                  <a:tcPr marL="68580" marR="68580" marT="0" marB="0" anchor="ctr"/>
                </a:tc>
              </a:tr>
              <a:tr h="504056">
                <a:tc>
                  <a:txBody>
                    <a:bodyPr/>
                    <a:lstStyle/>
                    <a:p>
                      <a:pPr algn="l">
                        <a:spcAft>
                          <a:spcPts val="0"/>
                        </a:spcAft>
                      </a:pPr>
                      <a:r>
                        <a:rPr lang="en-US" sz="1400" kern="100">
                          <a:effectLst/>
                          <a:latin typeface="微软雅黑" panose="020B0503020204020204" pitchFamily="34" charset="-122"/>
                          <a:ea typeface="微软雅黑" panose="020B0503020204020204" pitchFamily="34" charset="-122"/>
                          <a:cs typeface="Times New Roman"/>
                        </a:rPr>
                        <a:t>background-attachment </a:t>
                      </a:r>
                      <a:endParaRPr lang="zh-CN" sz="1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l">
                        <a:spcAft>
                          <a:spcPts val="0"/>
                        </a:spcAft>
                      </a:pPr>
                      <a:r>
                        <a:rPr lang="zh-CN" sz="1400" kern="100" dirty="0">
                          <a:effectLst/>
                          <a:latin typeface="微软雅黑" panose="020B0503020204020204" pitchFamily="34" charset="-122"/>
                          <a:ea typeface="微软雅黑" panose="020B0503020204020204" pitchFamily="34" charset="-122"/>
                          <a:cs typeface="Times New Roman"/>
                        </a:rPr>
                        <a:t>设置或检索背景图像是随对象内容滚动还是固定的。</a:t>
                      </a:r>
                    </a:p>
                  </a:txBody>
                  <a:tcPr marL="68580" marR="68580" marT="0" marB="0" anchor="ctr"/>
                </a:tc>
              </a:tr>
              <a:tr h="576064">
                <a:tc>
                  <a:txBody>
                    <a:bodyPr/>
                    <a:lstStyle/>
                    <a:p>
                      <a:pPr algn="l">
                        <a:spcAft>
                          <a:spcPts val="0"/>
                        </a:spcAft>
                      </a:pPr>
                      <a:r>
                        <a:rPr lang="en-US" sz="1400" kern="100" dirty="0">
                          <a:effectLst/>
                          <a:latin typeface="微软雅黑" panose="020B0503020204020204" pitchFamily="34" charset="-122"/>
                          <a:ea typeface="微软雅黑" panose="020B0503020204020204" pitchFamily="34" charset="-122"/>
                          <a:cs typeface="Times New Roman"/>
                        </a:rPr>
                        <a:t>background-position </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l">
                        <a:spcAft>
                          <a:spcPts val="0"/>
                        </a:spcAft>
                      </a:pPr>
                      <a:r>
                        <a:rPr lang="zh-CN" sz="1400" kern="100" dirty="0">
                          <a:effectLst/>
                          <a:latin typeface="微软雅黑" panose="020B0503020204020204" pitchFamily="34" charset="-122"/>
                          <a:ea typeface="微软雅黑" panose="020B0503020204020204" pitchFamily="34" charset="-122"/>
                          <a:cs typeface="Times New Roman"/>
                        </a:rPr>
                        <a:t>设置或检索对象的背景图像位置，语法为</a:t>
                      </a:r>
                      <a:r>
                        <a:rPr lang="en-US" sz="1400" kern="100" dirty="0">
                          <a:effectLst/>
                          <a:latin typeface="微软雅黑" panose="020B0503020204020204" pitchFamily="34" charset="-122"/>
                          <a:ea typeface="微软雅黑" panose="020B0503020204020204" pitchFamily="34" charset="-122"/>
                          <a:cs typeface="Times New Roman"/>
                        </a:rPr>
                        <a:t>length|length</a:t>
                      </a:r>
                      <a:r>
                        <a:rPr lang="zh-CN" sz="1400" kern="100" dirty="0">
                          <a:effectLst/>
                          <a:latin typeface="微软雅黑" panose="020B0503020204020204" pitchFamily="34" charset="-122"/>
                          <a:ea typeface="微软雅黑" panose="020B0503020204020204" pitchFamily="34" charset="-122"/>
                          <a:cs typeface="Times New Roman"/>
                        </a:rPr>
                        <a:t>或者</a:t>
                      </a:r>
                      <a:r>
                        <a:rPr lang="en-US" sz="1400" kern="100" dirty="0">
                          <a:effectLst/>
                          <a:latin typeface="微软雅黑" panose="020B0503020204020204" pitchFamily="34" charset="-122"/>
                          <a:ea typeface="微软雅黑" panose="020B0503020204020204" pitchFamily="34" charset="-122"/>
                          <a:cs typeface="Times New Roman"/>
                        </a:rPr>
                        <a:t>position|position</a:t>
                      </a:r>
                      <a:endParaRPr lang="zh-CN" sz="1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r>
              <a:tr h="504056">
                <a:tc>
                  <a:txBody>
                    <a:bodyPr/>
                    <a:lstStyle/>
                    <a:p>
                      <a:pPr algn="l">
                        <a:spcAft>
                          <a:spcPts val="0"/>
                        </a:spcAft>
                      </a:pPr>
                      <a:r>
                        <a:rPr lang="en-US" sz="1400" kern="100" dirty="0">
                          <a:effectLst/>
                          <a:latin typeface="微软雅黑" panose="020B0503020204020204" pitchFamily="34" charset="-122"/>
                          <a:ea typeface="微软雅黑" panose="020B0503020204020204" pitchFamily="34" charset="-122"/>
                          <a:cs typeface="Times New Roman"/>
                        </a:rPr>
                        <a:t>background-size</a:t>
                      </a:r>
                      <a:endParaRPr lang="zh-CN" sz="1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l">
                        <a:spcAft>
                          <a:spcPts val="0"/>
                        </a:spcAft>
                      </a:pPr>
                      <a:r>
                        <a:rPr lang="zh-CN" sz="1400" kern="100" dirty="0">
                          <a:effectLst/>
                          <a:latin typeface="微软雅黑" panose="020B0503020204020204" pitchFamily="34" charset="-122"/>
                          <a:ea typeface="微软雅黑" panose="020B0503020204020204" pitchFamily="34" charset="-122"/>
                          <a:cs typeface="Times New Roman"/>
                        </a:rPr>
                        <a:t>规定背景图像的尺寸。</a:t>
                      </a:r>
                    </a:p>
                  </a:txBody>
                  <a:tcPr marL="68580" marR="68580" marT="0" marB="0" anchor="ctr"/>
                </a:tc>
              </a:tr>
            </a:tbl>
          </a:graphicData>
        </a:graphic>
      </p:graphicFrame>
      <p:sp>
        <p:nvSpPr>
          <p:cNvPr id="39" name="圆角矩形标注 38"/>
          <p:cNvSpPr/>
          <p:nvPr/>
        </p:nvSpPr>
        <p:spPr>
          <a:xfrm>
            <a:off x="4860032" y="1052736"/>
            <a:ext cx="3816424" cy="2035669"/>
          </a:xfrm>
          <a:prstGeom prst="wedgeRoundRectCallout">
            <a:avLst>
              <a:gd name="adj1" fmla="val -61335"/>
              <a:gd name="adj2" fmla="val 37177"/>
              <a:gd name="adj3" fmla="val 16667"/>
            </a:avLst>
          </a:prstGeom>
          <a:solidFill>
            <a:schemeClr val="bg1"/>
          </a:solidFill>
          <a:ln w="19050">
            <a:solidFill>
              <a:schemeClr val="bg2">
                <a:lumMod val="50000"/>
              </a:schemeClr>
            </a:solidFill>
          </a:ln>
        </p:spPr>
        <p:txBody>
          <a:bodyPr wrap="square" rtlCol="0" anchor="ctr">
            <a:spAutoFit/>
          </a:bodyPr>
          <a:lstStyle/>
          <a:p>
            <a:pPr algn="ctr"/>
            <a:endParaRPr lang="zh-CN" altLang="en-US" dirty="0">
              <a:ea typeface="宋体" pitchFamily="2" charset="-122"/>
            </a:endParaRPr>
          </a:p>
        </p:txBody>
      </p:sp>
      <p:graphicFrame>
        <p:nvGraphicFramePr>
          <p:cNvPr id="40" name="表格 39"/>
          <p:cNvGraphicFramePr>
            <a:graphicFrameLocks noGrp="1"/>
          </p:cNvGraphicFramePr>
          <p:nvPr>
            <p:extLst>
              <p:ext uri="{D42A27DB-BD31-4B8C-83A1-F6EECF244321}">
                <p14:modId xmlns:p14="http://schemas.microsoft.com/office/powerpoint/2010/main" val="1235820627"/>
              </p:ext>
            </p:extLst>
          </p:nvPr>
        </p:nvGraphicFramePr>
        <p:xfrm>
          <a:off x="5076056" y="1144188"/>
          <a:ext cx="3456384" cy="1872209"/>
        </p:xfrm>
        <a:graphic>
          <a:graphicData uri="http://schemas.openxmlformats.org/drawingml/2006/table">
            <a:tbl>
              <a:tblPr>
                <a:tableStyleId>{5C22544A-7EE6-4342-B048-85BDC9FD1C3A}</a:tableStyleId>
              </a:tblPr>
              <a:tblGrid>
                <a:gridCol w="1166335"/>
                <a:gridCol w="2290049"/>
              </a:tblGrid>
              <a:tr h="416045">
                <a:tc>
                  <a:txBody>
                    <a:bodyPr/>
                    <a:lstStyle/>
                    <a:p>
                      <a:pPr algn="l">
                        <a:spcAft>
                          <a:spcPts val="0"/>
                        </a:spcAft>
                      </a:pPr>
                      <a:r>
                        <a:rPr lang="en-US" sz="1200" kern="100" baseline="0" dirty="0">
                          <a:effectLst/>
                        </a:rPr>
                        <a:t>red</a:t>
                      </a:r>
                      <a:r>
                        <a:rPr lang="zh-CN" sz="1200" kern="100" baseline="0" dirty="0">
                          <a:effectLst/>
                        </a:rPr>
                        <a:t>，</a:t>
                      </a:r>
                      <a:r>
                        <a:rPr lang="en-US" sz="1200" kern="100" baseline="0" dirty="0">
                          <a:effectLst/>
                        </a:rPr>
                        <a:t>green</a:t>
                      </a:r>
                      <a:r>
                        <a:rPr lang="zh-CN" sz="1200" kern="100" baseline="0" dirty="0">
                          <a:effectLst/>
                        </a:rPr>
                        <a:t>，</a:t>
                      </a:r>
                      <a:r>
                        <a:rPr lang="en-US" sz="1200" kern="100" baseline="0" dirty="0">
                          <a:effectLst/>
                        </a:rPr>
                        <a:t>blue</a:t>
                      </a:r>
                      <a:endParaRPr lang="zh-CN" sz="1200" kern="100" baseline="0" dirty="0">
                        <a:effectLst/>
                        <a:latin typeface="Calibri"/>
                        <a:ea typeface="宋体"/>
                        <a:cs typeface="Times New Roman"/>
                      </a:endParaRPr>
                    </a:p>
                  </a:txBody>
                  <a:tcPr marL="68580" marR="68580" marT="0" marB="0" anchor="ctr">
                    <a:solidFill>
                      <a:schemeClr val="bg1"/>
                    </a:solidFill>
                  </a:tcPr>
                </a:tc>
                <a:tc>
                  <a:txBody>
                    <a:bodyPr/>
                    <a:lstStyle/>
                    <a:p>
                      <a:pPr algn="l">
                        <a:spcAft>
                          <a:spcPts val="0"/>
                        </a:spcAft>
                      </a:pPr>
                      <a:r>
                        <a:rPr lang="zh-CN" sz="1200" kern="100" baseline="0">
                          <a:effectLst/>
                        </a:rPr>
                        <a:t>预定义的颜色值。</a:t>
                      </a:r>
                      <a:endParaRPr lang="zh-CN" sz="1200" kern="100" baseline="0">
                        <a:effectLst/>
                        <a:latin typeface="Calibri"/>
                        <a:ea typeface="宋体"/>
                        <a:cs typeface="Times New Roman"/>
                      </a:endParaRPr>
                    </a:p>
                  </a:txBody>
                  <a:tcPr marL="68580" marR="68580" marT="0" marB="0" anchor="ctr">
                    <a:solidFill>
                      <a:schemeClr val="bg1"/>
                    </a:solidFill>
                  </a:tcPr>
                </a:tc>
              </a:tr>
              <a:tr h="624071">
                <a:tc>
                  <a:txBody>
                    <a:bodyPr/>
                    <a:lstStyle/>
                    <a:p>
                      <a:pPr algn="l">
                        <a:spcAft>
                          <a:spcPts val="0"/>
                        </a:spcAft>
                      </a:pPr>
                      <a:r>
                        <a:rPr lang="en-US" sz="1200" kern="100" baseline="0" dirty="0">
                          <a:effectLst/>
                        </a:rPr>
                        <a:t>#FF0000</a:t>
                      </a:r>
                      <a:r>
                        <a:rPr lang="zh-CN" sz="1200" kern="100" baseline="0" dirty="0">
                          <a:effectLst/>
                        </a:rPr>
                        <a:t>，</a:t>
                      </a:r>
                      <a:r>
                        <a:rPr lang="en-US" sz="1200" kern="100" baseline="0" dirty="0">
                          <a:effectLst/>
                        </a:rPr>
                        <a:t>#FF6600</a:t>
                      </a:r>
                      <a:r>
                        <a:rPr lang="zh-CN" sz="1200" kern="100" baseline="0" dirty="0">
                          <a:effectLst/>
                        </a:rPr>
                        <a:t>，</a:t>
                      </a:r>
                      <a:r>
                        <a:rPr lang="en-US" sz="1200" kern="100" baseline="0" dirty="0">
                          <a:effectLst/>
                        </a:rPr>
                        <a:t>#29D794</a:t>
                      </a:r>
                      <a:endParaRPr lang="zh-CN" sz="1200" kern="100" baseline="0" dirty="0">
                        <a:effectLst/>
                        <a:latin typeface="Calibri"/>
                        <a:ea typeface="宋体"/>
                        <a:cs typeface="Times New Roman"/>
                      </a:endParaRPr>
                    </a:p>
                  </a:txBody>
                  <a:tcPr marL="68580" marR="68580" marT="0" marB="0" anchor="ctr">
                    <a:solidFill>
                      <a:schemeClr val="bg1"/>
                    </a:solidFill>
                  </a:tcPr>
                </a:tc>
                <a:tc>
                  <a:txBody>
                    <a:bodyPr/>
                    <a:lstStyle/>
                    <a:p>
                      <a:pPr indent="266700">
                        <a:spcAft>
                          <a:spcPts val="0"/>
                        </a:spcAft>
                      </a:pPr>
                      <a:r>
                        <a:rPr lang="zh-CN" sz="1200" kern="100" baseline="0" dirty="0">
                          <a:effectLst/>
                        </a:rPr>
                        <a:t>十六进制颜色值，也是最常用的定义颜色的方式。</a:t>
                      </a:r>
                      <a:endParaRPr lang="zh-CN" sz="1200" baseline="0" dirty="0">
                        <a:effectLst/>
                        <a:latin typeface="Times New Roman"/>
                        <a:ea typeface="宋体"/>
                        <a:cs typeface="宋体"/>
                      </a:endParaRPr>
                    </a:p>
                  </a:txBody>
                  <a:tcPr marL="68580" marR="68580" marT="0" marB="0" anchor="ctr">
                    <a:solidFill>
                      <a:schemeClr val="bg1"/>
                    </a:solidFill>
                  </a:tcPr>
                </a:tc>
              </a:tr>
              <a:tr h="832093">
                <a:tc>
                  <a:txBody>
                    <a:bodyPr/>
                    <a:lstStyle/>
                    <a:p>
                      <a:pPr algn="l">
                        <a:spcAft>
                          <a:spcPts val="0"/>
                        </a:spcAft>
                      </a:pPr>
                      <a:r>
                        <a:rPr lang="en-US" sz="1200" kern="100" baseline="0" dirty="0" err="1">
                          <a:effectLst/>
                        </a:rPr>
                        <a:t>rgba</a:t>
                      </a:r>
                      <a:r>
                        <a:rPr lang="en-US" sz="1200" kern="100" baseline="0" dirty="0">
                          <a:effectLst/>
                        </a:rPr>
                        <a:t>(255,0,0,0.5)</a:t>
                      </a:r>
                      <a:r>
                        <a:rPr lang="zh-CN" sz="1200" kern="100" baseline="0" dirty="0">
                          <a:effectLst/>
                        </a:rPr>
                        <a:t>或</a:t>
                      </a:r>
                      <a:r>
                        <a:rPr lang="en-US" sz="1200" kern="100" baseline="0" dirty="0" err="1">
                          <a:effectLst/>
                        </a:rPr>
                        <a:t>rgba</a:t>
                      </a:r>
                      <a:r>
                        <a:rPr lang="en-US" sz="1200" kern="100" baseline="0" dirty="0">
                          <a:effectLst/>
                        </a:rPr>
                        <a:t>(100%,0%,0%,0.5)</a:t>
                      </a:r>
                      <a:endParaRPr lang="zh-CN" sz="1200" kern="100" baseline="0" dirty="0">
                        <a:effectLst/>
                        <a:latin typeface="Calibri"/>
                        <a:ea typeface="宋体"/>
                        <a:cs typeface="Times New Roman"/>
                      </a:endParaRPr>
                    </a:p>
                  </a:txBody>
                  <a:tcPr marL="68580" marR="68580" marT="0" marB="0" anchor="ctr">
                    <a:solidFill>
                      <a:schemeClr val="bg1"/>
                    </a:solidFill>
                  </a:tcPr>
                </a:tc>
                <a:tc>
                  <a:txBody>
                    <a:bodyPr/>
                    <a:lstStyle/>
                    <a:p>
                      <a:pPr indent="266700">
                        <a:spcAft>
                          <a:spcPts val="0"/>
                        </a:spcAft>
                      </a:pPr>
                      <a:r>
                        <a:rPr lang="en-US" sz="1200" kern="100" baseline="0" dirty="0">
                          <a:effectLst/>
                        </a:rPr>
                        <a:t>r</a:t>
                      </a:r>
                      <a:r>
                        <a:rPr lang="zh-CN" sz="1200" kern="100" baseline="0" dirty="0">
                          <a:effectLst/>
                        </a:rPr>
                        <a:t>：红色值；</a:t>
                      </a:r>
                      <a:r>
                        <a:rPr lang="en-US" sz="1200" kern="100" baseline="0" dirty="0">
                          <a:effectLst/>
                        </a:rPr>
                        <a:t>g</a:t>
                      </a:r>
                      <a:r>
                        <a:rPr lang="zh-CN" sz="1200" kern="100" baseline="0" dirty="0">
                          <a:effectLst/>
                        </a:rPr>
                        <a:t>：绿色值；</a:t>
                      </a:r>
                      <a:r>
                        <a:rPr lang="en-US" sz="1200" kern="100" baseline="0" dirty="0">
                          <a:effectLst/>
                        </a:rPr>
                        <a:t>b</a:t>
                      </a:r>
                      <a:r>
                        <a:rPr lang="zh-CN" sz="1200" kern="100" baseline="0" dirty="0">
                          <a:effectLst/>
                        </a:rPr>
                        <a:t>：蓝色值，</a:t>
                      </a:r>
                      <a:r>
                        <a:rPr lang="en-US" sz="1200" kern="100" baseline="0" dirty="0" err="1">
                          <a:effectLst/>
                        </a:rPr>
                        <a:t>rgb</a:t>
                      </a:r>
                      <a:r>
                        <a:rPr lang="zh-CN" sz="1200" kern="100" baseline="0" dirty="0">
                          <a:effectLst/>
                        </a:rPr>
                        <a:t>的取值可以是正整数也可以是百分数。</a:t>
                      </a:r>
                      <a:r>
                        <a:rPr lang="en-US" sz="1200" kern="100" baseline="0" dirty="0">
                          <a:effectLst/>
                        </a:rPr>
                        <a:t>a</a:t>
                      </a:r>
                      <a:r>
                        <a:rPr lang="zh-CN" sz="1200" kern="100" baseline="0" dirty="0">
                          <a:effectLst/>
                        </a:rPr>
                        <a:t>：透明度，取值</a:t>
                      </a:r>
                      <a:r>
                        <a:rPr lang="en-US" sz="1200" kern="100" baseline="0" dirty="0">
                          <a:effectLst/>
                        </a:rPr>
                        <a:t>0~1</a:t>
                      </a:r>
                      <a:r>
                        <a:rPr lang="zh-CN" sz="1200" kern="100" baseline="0" dirty="0">
                          <a:effectLst/>
                        </a:rPr>
                        <a:t>之间。</a:t>
                      </a:r>
                      <a:endParaRPr lang="zh-CN" sz="1200" baseline="0" dirty="0">
                        <a:effectLst/>
                        <a:latin typeface="Times New Roman"/>
                        <a:ea typeface="宋体"/>
                        <a:cs typeface="宋体"/>
                      </a:endParaRPr>
                    </a:p>
                  </a:txBody>
                  <a:tcPr marL="68580" marR="68580" marT="0" marB="0" anchor="ctr">
                    <a:solidFill>
                      <a:schemeClr val="bg1"/>
                    </a:solidFill>
                  </a:tcPr>
                </a:tc>
              </a:tr>
            </a:tbl>
          </a:graphicData>
        </a:graphic>
      </p:graphicFrame>
      <p:sp>
        <p:nvSpPr>
          <p:cNvPr id="41" name="圆角矩形标注 40"/>
          <p:cNvSpPr/>
          <p:nvPr/>
        </p:nvSpPr>
        <p:spPr>
          <a:xfrm>
            <a:off x="4824028" y="3115191"/>
            <a:ext cx="3888432" cy="306467"/>
          </a:xfrm>
          <a:prstGeom prst="wedgeRoundRectCallout">
            <a:avLst>
              <a:gd name="adj1" fmla="val -55295"/>
              <a:gd name="adj2" fmla="val 26365"/>
              <a:gd name="adj3" fmla="val 16667"/>
            </a:avLst>
          </a:prstGeom>
          <a:solidFill>
            <a:srgbClr val="FFFFFF"/>
          </a:solidFill>
          <a:ln w="19050">
            <a:solidFill>
              <a:schemeClr val="bg2">
                <a:lumMod val="50000"/>
              </a:schemeClr>
            </a:solidFill>
          </a:ln>
        </p:spPr>
        <p:txBody>
          <a:bodyPr wrap="square" rtlCol="0" anchor="ctr">
            <a:spAutoFit/>
          </a:bodyPr>
          <a:lstStyle/>
          <a:p>
            <a:pPr algn="ctr"/>
            <a:r>
              <a:rPr lang="en-US" altLang="zh-CN" sz="1200" dirty="0" err="1"/>
              <a:t>url</a:t>
            </a:r>
            <a:r>
              <a:rPr lang="en-US" altLang="zh-CN" sz="1200" dirty="0"/>
              <a:t> (</a:t>
            </a:r>
            <a:r>
              <a:rPr lang="en-US" altLang="zh-CN" sz="1200" dirty="0" err="1"/>
              <a:t>url</a:t>
            </a:r>
            <a:r>
              <a:rPr lang="en-US" altLang="zh-CN" sz="1200" dirty="0" smtClean="0"/>
              <a:t>)    </a:t>
            </a:r>
            <a:r>
              <a:rPr lang="zh-CN" altLang="zh-CN" sz="1200" dirty="0" smtClean="0"/>
              <a:t>直接</a:t>
            </a:r>
            <a:r>
              <a:rPr lang="zh-CN" altLang="zh-CN" sz="1200" dirty="0"/>
              <a:t>引用图片地址来设置图片作为对象背景。</a:t>
            </a:r>
            <a:endParaRPr lang="zh-CN" altLang="en-US" sz="1200" dirty="0">
              <a:ea typeface="宋体" pitchFamily="2" charset="-122"/>
            </a:endParaRPr>
          </a:p>
        </p:txBody>
      </p:sp>
      <p:sp>
        <p:nvSpPr>
          <p:cNvPr id="42" name="圆角矩形标注 41"/>
          <p:cNvSpPr/>
          <p:nvPr/>
        </p:nvSpPr>
        <p:spPr>
          <a:xfrm>
            <a:off x="5615608" y="2512341"/>
            <a:ext cx="3276872" cy="1521890"/>
          </a:xfrm>
          <a:prstGeom prst="wedgeRoundRectCallout">
            <a:avLst>
              <a:gd name="adj1" fmla="val -61335"/>
              <a:gd name="adj2" fmla="val 37177"/>
              <a:gd name="adj3" fmla="val 16667"/>
            </a:avLst>
          </a:prstGeom>
          <a:solidFill>
            <a:schemeClr val="bg1"/>
          </a:solidFill>
          <a:ln w="19050">
            <a:solidFill>
              <a:schemeClr val="bg2">
                <a:lumMod val="50000"/>
              </a:schemeClr>
            </a:solidFill>
          </a:ln>
        </p:spPr>
        <p:txBody>
          <a:bodyPr wrap="square" rtlCol="0" anchor="ctr">
            <a:spAutoFit/>
          </a:bodyPr>
          <a:lstStyle/>
          <a:p>
            <a:pPr algn="ctr"/>
            <a:endParaRPr lang="zh-CN" altLang="en-US" dirty="0">
              <a:ea typeface="宋体" pitchFamily="2" charset="-122"/>
            </a:endParaRPr>
          </a:p>
        </p:txBody>
      </p:sp>
      <p:graphicFrame>
        <p:nvGraphicFramePr>
          <p:cNvPr id="43" name="表格 42"/>
          <p:cNvGraphicFramePr>
            <a:graphicFrameLocks noGrp="1"/>
          </p:cNvGraphicFramePr>
          <p:nvPr>
            <p:extLst>
              <p:ext uri="{D42A27DB-BD31-4B8C-83A1-F6EECF244321}">
                <p14:modId xmlns:p14="http://schemas.microsoft.com/office/powerpoint/2010/main" val="2509646147"/>
              </p:ext>
            </p:extLst>
          </p:nvPr>
        </p:nvGraphicFramePr>
        <p:xfrm>
          <a:off x="5724128" y="2656356"/>
          <a:ext cx="3096344" cy="1224137"/>
        </p:xfrm>
        <a:graphic>
          <a:graphicData uri="http://schemas.openxmlformats.org/drawingml/2006/table">
            <a:tbl>
              <a:tblPr>
                <a:tableStyleId>{5C22544A-7EE6-4342-B048-85BDC9FD1C3A}</a:tableStyleId>
              </a:tblPr>
              <a:tblGrid>
                <a:gridCol w="870112"/>
                <a:gridCol w="2226232"/>
              </a:tblGrid>
              <a:tr h="308413">
                <a:tc>
                  <a:txBody>
                    <a:bodyPr/>
                    <a:lstStyle/>
                    <a:p>
                      <a:pPr algn="ctr">
                        <a:spcAft>
                          <a:spcPts val="0"/>
                        </a:spcAft>
                      </a:pPr>
                      <a:r>
                        <a:rPr lang="en-US" sz="1200" kern="100" baseline="0" dirty="0" smtClean="0">
                          <a:effectLst/>
                        </a:rPr>
                        <a:t>repeat</a:t>
                      </a:r>
                      <a:endParaRPr lang="zh-CN" sz="1200" kern="100" baseline="0" dirty="0">
                        <a:effectLst/>
                        <a:latin typeface="Calibri"/>
                        <a:ea typeface="宋体"/>
                        <a:cs typeface="Times New Roman"/>
                      </a:endParaRPr>
                    </a:p>
                  </a:txBody>
                  <a:tcPr marL="68580" marR="68580" marT="0" marB="0" anchor="ctr">
                    <a:solidFill>
                      <a:schemeClr val="bg1"/>
                    </a:solidFill>
                  </a:tcPr>
                </a:tc>
                <a:tc>
                  <a:txBody>
                    <a:bodyPr/>
                    <a:lstStyle/>
                    <a:p>
                      <a:pPr algn="l">
                        <a:spcAft>
                          <a:spcPts val="0"/>
                        </a:spcAft>
                      </a:pPr>
                      <a:r>
                        <a:rPr lang="en-US" sz="1200" kern="100" dirty="0" err="1" smtClean="0">
                          <a:solidFill>
                            <a:schemeClr val="dk1"/>
                          </a:solidFill>
                          <a:effectLst/>
                          <a:latin typeface="Times New Roman"/>
                          <a:ea typeface="宋体"/>
                          <a:cs typeface="Times New Roman"/>
                        </a:rPr>
                        <a:t>背景图</a:t>
                      </a:r>
                      <a:r>
                        <a:rPr lang="zh-CN" altLang="en-US" sz="1200" kern="100" dirty="0" smtClean="0">
                          <a:solidFill>
                            <a:schemeClr val="dk1"/>
                          </a:solidFill>
                          <a:effectLst/>
                          <a:latin typeface="Times New Roman"/>
                          <a:ea typeface="宋体"/>
                          <a:cs typeface="Times New Roman"/>
                        </a:rPr>
                        <a:t>像</a:t>
                      </a:r>
                      <a:r>
                        <a:rPr lang="zh-CN" sz="1200" kern="100" dirty="0" smtClean="0">
                          <a:solidFill>
                            <a:schemeClr val="dk1"/>
                          </a:solidFill>
                          <a:effectLst/>
                          <a:latin typeface="Times New Roman"/>
                          <a:ea typeface="宋体"/>
                          <a:cs typeface="Times New Roman"/>
                        </a:rPr>
                        <a:t>在</a:t>
                      </a:r>
                      <a:r>
                        <a:rPr lang="zh-CN" sz="1200" kern="100" dirty="0">
                          <a:effectLst/>
                          <a:latin typeface="Times New Roman"/>
                          <a:ea typeface="宋体"/>
                          <a:cs typeface="Times New Roman"/>
                        </a:rPr>
                        <a:t>纵向和横向上平铺。</a:t>
                      </a:r>
                      <a:endParaRPr lang="zh-CN" sz="1200" kern="100" dirty="0">
                        <a:effectLst/>
                        <a:latin typeface="Calibri"/>
                        <a:ea typeface="宋体"/>
                        <a:cs typeface="Times New Roman"/>
                      </a:endParaRPr>
                    </a:p>
                  </a:txBody>
                  <a:tcPr marL="68580" marR="68580" marT="0" marB="0" anchor="ctr">
                    <a:solidFill>
                      <a:schemeClr val="bg1"/>
                    </a:solidFill>
                  </a:tcPr>
                </a:tc>
              </a:tr>
              <a:tr h="295468">
                <a:tc>
                  <a:txBody>
                    <a:bodyPr/>
                    <a:lstStyle/>
                    <a:p>
                      <a:pPr algn="ctr">
                        <a:spcAft>
                          <a:spcPts val="0"/>
                        </a:spcAft>
                      </a:pPr>
                      <a:r>
                        <a:rPr lang="en-US" sz="1200" kern="100" baseline="0" dirty="0" smtClean="0">
                          <a:effectLst/>
                        </a:rPr>
                        <a:t>no-repeat</a:t>
                      </a:r>
                      <a:endParaRPr lang="zh-CN" sz="1200" kern="100" baseline="0" dirty="0">
                        <a:effectLst/>
                        <a:latin typeface="Calibri"/>
                        <a:ea typeface="宋体"/>
                        <a:cs typeface="Times New Roman"/>
                      </a:endParaRPr>
                    </a:p>
                  </a:txBody>
                  <a:tcPr marL="68580" marR="68580" marT="0" marB="0" anchor="ctr">
                    <a:solidFill>
                      <a:schemeClr val="bg1"/>
                    </a:solidFill>
                  </a:tcPr>
                </a:tc>
                <a:tc>
                  <a:txBody>
                    <a:bodyPr/>
                    <a:lstStyle/>
                    <a:p>
                      <a:pPr algn="l">
                        <a:spcAft>
                          <a:spcPts val="0"/>
                        </a:spcAft>
                      </a:pPr>
                      <a:r>
                        <a:rPr lang="zh-CN" sz="1200" kern="100" dirty="0">
                          <a:effectLst/>
                          <a:latin typeface="Times New Roman"/>
                          <a:ea typeface="宋体"/>
                          <a:cs typeface="Times New Roman"/>
                        </a:rPr>
                        <a:t>背景图像不平铺。</a:t>
                      </a:r>
                      <a:endParaRPr lang="zh-CN" sz="1200" kern="100" dirty="0">
                        <a:effectLst/>
                        <a:latin typeface="Calibri"/>
                        <a:ea typeface="宋体"/>
                        <a:cs typeface="Times New Roman"/>
                      </a:endParaRPr>
                    </a:p>
                  </a:txBody>
                  <a:tcPr marL="68580" marR="68580" marT="0" marB="0" anchor="ctr">
                    <a:solidFill>
                      <a:schemeClr val="bg1"/>
                    </a:solidFill>
                  </a:tcPr>
                </a:tc>
              </a:tr>
              <a:tr h="31012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00" baseline="0" dirty="0" smtClean="0">
                          <a:effectLst/>
                        </a:rPr>
                        <a:t>repeat-x</a:t>
                      </a:r>
                    </a:p>
                  </a:txBody>
                  <a:tcPr marL="68580" marR="68580" marT="0" marB="0" anchor="ctr">
                    <a:solidFill>
                      <a:schemeClr val="bg1"/>
                    </a:solidFill>
                  </a:tcPr>
                </a:tc>
                <a:tc>
                  <a:txBody>
                    <a:bodyPr/>
                    <a:lstStyle/>
                    <a:p>
                      <a:pPr marL="0" indent="0" algn="l" defTabSz="914400" rtl="0" eaLnBrk="1" latinLnBrk="0" hangingPunct="1">
                        <a:spcAft>
                          <a:spcPts val="0"/>
                        </a:spcAft>
                      </a:pPr>
                      <a:r>
                        <a:rPr lang="zh-CN" altLang="en-US" sz="1200" kern="100" dirty="0" smtClean="0">
                          <a:solidFill>
                            <a:schemeClr val="dk1"/>
                          </a:solidFill>
                          <a:effectLst/>
                          <a:latin typeface="Times New Roman"/>
                          <a:ea typeface="+mn-ea"/>
                          <a:cs typeface="Times New Roman"/>
                        </a:rPr>
                        <a:t>背景图像在横向上平铺。</a:t>
                      </a:r>
                      <a:endParaRPr lang="zh-CN" altLang="zh-CN" sz="1200" kern="100" dirty="0">
                        <a:solidFill>
                          <a:schemeClr val="dk1"/>
                        </a:solidFill>
                        <a:effectLst/>
                        <a:latin typeface="Times New Roman"/>
                        <a:ea typeface="+mn-ea"/>
                        <a:cs typeface="Times New Roman"/>
                      </a:endParaRPr>
                    </a:p>
                  </a:txBody>
                  <a:tcPr marL="68580" marR="68580" marT="0" marB="0" anchor="ctr">
                    <a:solidFill>
                      <a:schemeClr val="bg1"/>
                    </a:solidFill>
                  </a:tcPr>
                </a:tc>
              </a:tr>
              <a:tr h="310128">
                <a:tc>
                  <a:txBody>
                    <a:bodyPr/>
                    <a:lstStyle/>
                    <a:p>
                      <a:pPr algn="ctr">
                        <a:spcAft>
                          <a:spcPts val="0"/>
                        </a:spcAft>
                      </a:pPr>
                      <a:r>
                        <a:rPr lang="en-US" sz="1200" kern="100" baseline="0" dirty="0" smtClean="0">
                          <a:effectLst/>
                        </a:rPr>
                        <a:t>repeat-y</a:t>
                      </a:r>
                      <a:endParaRPr lang="zh-CN" sz="1200" kern="100" baseline="0" dirty="0">
                        <a:effectLst/>
                        <a:latin typeface="Calibri"/>
                        <a:ea typeface="宋体"/>
                        <a:cs typeface="Times New Roman"/>
                      </a:endParaRPr>
                    </a:p>
                  </a:txBody>
                  <a:tcPr marL="68580" marR="68580" marT="0" marB="0" anchor="ctr">
                    <a:solidFill>
                      <a:schemeClr val="bg1"/>
                    </a:solidFill>
                  </a:tcPr>
                </a:tc>
                <a:tc>
                  <a:txBody>
                    <a:bodyPr/>
                    <a:lstStyle/>
                    <a:p>
                      <a:pPr marL="0" indent="0" algn="l" defTabSz="914400" rtl="0" eaLnBrk="1" latinLnBrk="0" hangingPunct="1">
                        <a:spcAft>
                          <a:spcPts val="0"/>
                        </a:spcAft>
                      </a:pPr>
                      <a:r>
                        <a:rPr lang="zh-CN" altLang="en-US" sz="1200" kern="100" dirty="0" smtClean="0">
                          <a:solidFill>
                            <a:schemeClr val="dk1"/>
                          </a:solidFill>
                          <a:effectLst/>
                          <a:latin typeface="Times New Roman"/>
                          <a:ea typeface="宋体"/>
                          <a:cs typeface="Times New Roman"/>
                        </a:rPr>
                        <a:t>背景图像在纵向平铺。</a:t>
                      </a:r>
                      <a:endParaRPr lang="zh-CN" sz="1200" kern="100" dirty="0">
                        <a:solidFill>
                          <a:schemeClr val="dk1"/>
                        </a:solidFill>
                        <a:effectLst/>
                        <a:latin typeface="Times New Roman"/>
                        <a:ea typeface="宋体"/>
                        <a:cs typeface="Times New Roman"/>
                      </a:endParaRPr>
                    </a:p>
                  </a:txBody>
                  <a:tcPr marL="68580" marR="68580" marT="0" marB="0" anchor="ctr">
                    <a:solidFill>
                      <a:schemeClr val="bg1"/>
                    </a:solidFill>
                  </a:tcPr>
                </a:tc>
              </a:tr>
            </a:tbl>
          </a:graphicData>
        </a:graphic>
      </p:graphicFrame>
      <p:sp>
        <p:nvSpPr>
          <p:cNvPr id="44" name="圆角矩形标注 43"/>
          <p:cNvSpPr/>
          <p:nvPr/>
        </p:nvSpPr>
        <p:spPr>
          <a:xfrm>
            <a:off x="3851920" y="3560071"/>
            <a:ext cx="2808312" cy="510778"/>
          </a:xfrm>
          <a:prstGeom prst="wedgeRoundRectCallout">
            <a:avLst>
              <a:gd name="adj1" fmla="val -20436"/>
              <a:gd name="adj2" fmla="val 79965"/>
              <a:gd name="adj3" fmla="val 16667"/>
            </a:avLst>
          </a:prstGeom>
          <a:solidFill>
            <a:srgbClr val="FFFFFF"/>
          </a:solidFill>
          <a:ln w="19050">
            <a:solidFill>
              <a:schemeClr val="bg2">
                <a:lumMod val="50000"/>
              </a:schemeClr>
            </a:solidFill>
          </a:ln>
        </p:spPr>
        <p:txBody>
          <a:bodyPr wrap="square" rtlCol="0" anchor="ctr">
            <a:spAutoFit/>
          </a:bodyPr>
          <a:lstStyle/>
          <a:p>
            <a:r>
              <a:rPr lang="en-US" altLang="zh-CN" sz="1200" dirty="0" smtClean="0"/>
              <a:t>Scroll</a:t>
            </a:r>
            <a:r>
              <a:rPr lang="zh-CN" altLang="en-US" sz="1200" dirty="0" smtClean="0"/>
              <a:t>：</a:t>
            </a:r>
            <a:r>
              <a:rPr lang="en-US" altLang="zh-CN" sz="1200" dirty="0"/>
              <a:t>背景图像</a:t>
            </a:r>
            <a:r>
              <a:rPr lang="zh-CN" altLang="zh-CN" sz="1200" dirty="0"/>
              <a:t>是随对象内容滚动</a:t>
            </a:r>
            <a:r>
              <a:rPr lang="zh-CN" altLang="zh-CN" sz="1200" dirty="0" smtClean="0"/>
              <a:t>。</a:t>
            </a:r>
            <a:endParaRPr lang="en-US" altLang="zh-CN" sz="1200" dirty="0" smtClean="0"/>
          </a:p>
          <a:p>
            <a:r>
              <a:rPr lang="en-US" altLang="zh-CN" sz="1200" dirty="0" smtClean="0"/>
              <a:t>Fixed</a:t>
            </a:r>
            <a:r>
              <a:rPr lang="zh-CN" altLang="en-US" sz="1200" dirty="0" smtClean="0"/>
              <a:t>：</a:t>
            </a:r>
            <a:r>
              <a:rPr lang="zh-CN" altLang="zh-CN" sz="1200" dirty="0"/>
              <a:t>背景图像固定。</a:t>
            </a:r>
            <a:endParaRPr lang="zh-CN" altLang="en-US" sz="1200" dirty="0">
              <a:ea typeface="宋体" pitchFamily="2" charset="-122"/>
            </a:endParaRPr>
          </a:p>
        </p:txBody>
      </p:sp>
      <p:sp>
        <p:nvSpPr>
          <p:cNvPr id="45" name="圆角矩形标注 44"/>
          <p:cNvSpPr/>
          <p:nvPr/>
        </p:nvSpPr>
        <p:spPr>
          <a:xfrm>
            <a:off x="4031940" y="3611148"/>
            <a:ext cx="3240360" cy="919401"/>
          </a:xfrm>
          <a:prstGeom prst="wedgeRoundRectCallout">
            <a:avLst/>
          </a:prstGeom>
          <a:solidFill>
            <a:srgbClr val="FFFFFF"/>
          </a:solidFill>
          <a:ln w="19050">
            <a:solidFill>
              <a:schemeClr val="bg2">
                <a:lumMod val="50000"/>
              </a:schemeClr>
            </a:solidFill>
          </a:ln>
        </p:spPr>
        <p:txBody>
          <a:bodyPr wrap="square" rtlCol="0" anchor="ctr">
            <a:spAutoFit/>
          </a:bodyPr>
          <a:lstStyle/>
          <a:p>
            <a:r>
              <a:rPr lang="en-US" altLang="zh-CN" sz="1200" dirty="0"/>
              <a:t>length </a:t>
            </a:r>
            <a:r>
              <a:rPr lang="zh-CN" altLang="zh-CN" sz="1200" dirty="0"/>
              <a:t>：百分数</a:t>
            </a:r>
            <a:r>
              <a:rPr lang="en-US" altLang="zh-CN" sz="1200" dirty="0"/>
              <a:t> | </a:t>
            </a:r>
            <a:r>
              <a:rPr lang="zh-CN" altLang="zh-CN" sz="1200" dirty="0"/>
              <a:t>由浮点数字和单位标识符组成的长度值</a:t>
            </a:r>
            <a:r>
              <a:rPr lang="zh-CN" altLang="zh-CN" sz="1200" dirty="0" smtClean="0"/>
              <a:t>。</a:t>
            </a:r>
            <a:r>
              <a:rPr lang="zh-CN" altLang="en-US" sz="1200" dirty="0" smtClean="0"/>
              <a:t>如：</a:t>
            </a:r>
            <a:r>
              <a:rPr lang="en-US" altLang="zh-CN" sz="1200" dirty="0"/>
              <a:t>35% 80%</a:t>
            </a:r>
            <a:r>
              <a:rPr lang="zh-CN" altLang="en-US" sz="1200" dirty="0"/>
              <a:t>或</a:t>
            </a:r>
            <a:r>
              <a:rPr lang="en-US" altLang="zh-CN" sz="1200" dirty="0"/>
              <a:t>35% 2.5cm</a:t>
            </a:r>
          </a:p>
          <a:p>
            <a:r>
              <a:rPr lang="en-US" altLang="zh-CN" sz="1200" dirty="0" smtClean="0"/>
              <a:t>position</a:t>
            </a:r>
            <a:r>
              <a:rPr lang="zh-CN" altLang="zh-CN" sz="1200" dirty="0"/>
              <a:t>：</a:t>
            </a:r>
            <a:r>
              <a:rPr lang="en-US" altLang="zh-CN" sz="1200" dirty="0"/>
              <a:t>top | center | bottom | left | center | right</a:t>
            </a:r>
            <a:r>
              <a:rPr lang="zh-CN" altLang="zh-CN" sz="1200" dirty="0"/>
              <a:t>。</a:t>
            </a:r>
            <a:endParaRPr lang="zh-CN" altLang="en-US" sz="1200" dirty="0">
              <a:ea typeface="宋体" pitchFamily="2" charset="-122"/>
            </a:endParaRPr>
          </a:p>
        </p:txBody>
      </p:sp>
      <p:sp>
        <p:nvSpPr>
          <p:cNvPr id="46" name="圆角矩形标注 45"/>
          <p:cNvSpPr/>
          <p:nvPr/>
        </p:nvSpPr>
        <p:spPr>
          <a:xfrm>
            <a:off x="5004048" y="3611148"/>
            <a:ext cx="3816424" cy="2025922"/>
          </a:xfrm>
          <a:prstGeom prst="wedgeRoundRectCallout">
            <a:avLst>
              <a:gd name="adj1" fmla="val -57141"/>
              <a:gd name="adj2" fmla="val 32781"/>
              <a:gd name="adj3" fmla="val 16667"/>
            </a:avLst>
          </a:prstGeom>
          <a:solidFill>
            <a:schemeClr val="bg1"/>
          </a:solidFill>
          <a:ln w="19050">
            <a:solidFill>
              <a:schemeClr val="bg2">
                <a:lumMod val="50000"/>
              </a:schemeClr>
            </a:solidFill>
          </a:ln>
        </p:spPr>
        <p:txBody>
          <a:bodyPr wrap="square" rtlCol="0" anchor="ctr">
            <a:spAutoFit/>
          </a:bodyPr>
          <a:lstStyle/>
          <a:p>
            <a:pPr algn="ctr"/>
            <a:endParaRPr lang="zh-CN" altLang="en-US" dirty="0">
              <a:ea typeface="宋体" pitchFamily="2" charset="-122"/>
            </a:endParaRPr>
          </a:p>
        </p:txBody>
      </p:sp>
      <p:graphicFrame>
        <p:nvGraphicFramePr>
          <p:cNvPr id="47" name="表格 46"/>
          <p:cNvGraphicFramePr>
            <a:graphicFrameLocks noGrp="1"/>
          </p:cNvGraphicFramePr>
          <p:nvPr>
            <p:extLst>
              <p:ext uri="{D42A27DB-BD31-4B8C-83A1-F6EECF244321}">
                <p14:modId xmlns:p14="http://schemas.microsoft.com/office/powerpoint/2010/main" val="3844416263"/>
              </p:ext>
            </p:extLst>
          </p:nvPr>
        </p:nvGraphicFramePr>
        <p:xfrm>
          <a:off x="5148064" y="3736478"/>
          <a:ext cx="3528392" cy="1800200"/>
        </p:xfrm>
        <a:graphic>
          <a:graphicData uri="http://schemas.openxmlformats.org/drawingml/2006/table">
            <a:tbl>
              <a:tblPr>
                <a:tableStyleId>{5C22544A-7EE6-4342-B048-85BDC9FD1C3A}</a:tableStyleId>
              </a:tblPr>
              <a:tblGrid>
                <a:gridCol w="991523"/>
                <a:gridCol w="2536869"/>
              </a:tblGrid>
              <a:tr h="643572">
                <a:tc>
                  <a:txBody>
                    <a:bodyPr/>
                    <a:lstStyle/>
                    <a:p>
                      <a:pPr algn="ctr">
                        <a:spcAft>
                          <a:spcPts val="0"/>
                        </a:spcAft>
                      </a:pPr>
                      <a:r>
                        <a:rPr lang="en-US" sz="1200" kern="100" baseline="0" dirty="0" smtClean="0">
                          <a:effectLst/>
                        </a:rPr>
                        <a:t>length</a:t>
                      </a:r>
                      <a:endParaRPr lang="zh-CN" sz="1200" kern="100" baseline="0" dirty="0">
                        <a:effectLst/>
                        <a:latin typeface="Calibri"/>
                        <a:ea typeface="宋体"/>
                        <a:cs typeface="Times New Roman"/>
                      </a:endParaRPr>
                    </a:p>
                  </a:txBody>
                  <a:tcPr marL="68580" marR="68580" marT="0" marB="0" anchor="ctr">
                    <a:solidFill>
                      <a:schemeClr val="bg1"/>
                    </a:solidFill>
                  </a:tcPr>
                </a:tc>
                <a:tc>
                  <a:txBody>
                    <a:bodyPr/>
                    <a:lstStyle/>
                    <a:p>
                      <a:pPr algn="l">
                        <a:spcAft>
                          <a:spcPts val="0"/>
                        </a:spcAft>
                      </a:pPr>
                      <a:r>
                        <a:rPr lang="zh-CN" altLang="en-US" sz="1200" kern="100" dirty="0" smtClean="0">
                          <a:solidFill>
                            <a:schemeClr val="dk1"/>
                          </a:solidFill>
                          <a:effectLst/>
                          <a:latin typeface="Times New Roman"/>
                          <a:ea typeface="+mn-ea"/>
                          <a:cs typeface="Times New Roman"/>
                        </a:rPr>
                        <a:t>第一个值设置宽度，第二个值设置高度。一个值时，第二个值会被设置为 </a:t>
                      </a:r>
                      <a:r>
                        <a:rPr lang="en-US" altLang="zh-CN" sz="1200" kern="100" dirty="0" smtClean="0">
                          <a:solidFill>
                            <a:schemeClr val="dk1"/>
                          </a:solidFill>
                          <a:effectLst/>
                          <a:latin typeface="Times New Roman"/>
                          <a:ea typeface="+mn-ea"/>
                          <a:cs typeface="Times New Roman"/>
                        </a:rPr>
                        <a:t>"auto"</a:t>
                      </a:r>
                      <a:r>
                        <a:rPr lang="zh-CN" altLang="en-US" sz="1200" kern="100" dirty="0" smtClean="0">
                          <a:solidFill>
                            <a:schemeClr val="dk1"/>
                          </a:solidFill>
                          <a:effectLst/>
                          <a:latin typeface="Times New Roman"/>
                          <a:ea typeface="+mn-ea"/>
                          <a:cs typeface="Times New Roman"/>
                        </a:rPr>
                        <a:t>。</a:t>
                      </a:r>
                      <a:endParaRPr lang="zh-CN" sz="1200" kern="100" dirty="0">
                        <a:effectLst/>
                        <a:latin typeface="Calibri"/>
                        <a:ea typeface="宋体"/>
                        <a:cs typeface="Times New Roman"/>
                      </a:endParaRPr>
                    </a:p>
                  </a:txBody>
                  <a:tcPr marL="68580" marR="68580" marT="0" marB="0" anchor="ctr">
                    <a:solidFill>
                      <a:schemeClr val="bg1"/>
                    </a:solidFill>
                  </a:tcPr>
                </a:tc>
              </a:tr>
              <a:tr h="429048">
                <a:tc>
                  <a:txBody>
                    <a:bodyPr/>
                    <a:lstStyle/>
                    <a:p>
                      <a:pPr algn="ctr">
                        <a:spcAft>
                          <a:spcPts val="0"/>
                        </a:spcAft>
                      </a:pPr>
                      <a:r>
                        <a:rPr lang="en-US" sz="1200" kern="100" baseline="0" dirty="0" smtClean="0">
                          <a:effectLst/>
                        </a:rPr>
                        <a:t>percentage</a:t>
                      </a:r>
                      <a:endParaRPr lang="zh-CN" sz="1200" kern="100" baseline="0" dirty="0">
                        <a:effectLst/>
                        <a:latin typeface="Calibri"/>
                        <a:ea typeface="宋体"/>
                        <a:cs typeface="Times New Roman"/>
                      </a:endParaRPr>
                    </a:p>
                  </a:txBody>
                  <a:tcPr marL="68580" marR="68580" marT="0" marB="0" anchor="ctr">
                    <a:solidFill>
                      <a:schemeClr val="bg1"/>
                    </a:solidFill>
                  </a:tcPr>
                </a:tc>
                <a:tc>
                  <a:txBody>
                    <a:bodyPr/>
                    <a:lstStyle/>
                    <a:p>
                      <a:pPr algn="l">
                        <a:spcAft>
                          <a:spcPts val="0"/>
                        </a:spcAft>
                      </a:pPr>
                      <a:r>
                        <a:rPr lang="zh-CN" altLang="en-US" sz="1200" kern="100" dirty="0" smtClean="0">
                          <a:effectLst/>
                          <a:latin typeface="Times New Roman"/>
                          <a:ea typeface="+mn-ea"/>
                          <a:cs typeface="Times New Roman"/>
                        </a:rPr>
                        <a:t>以父元素的百分比来设置背景图像的宽度和高度，用法同上。</a:t>
                      </a:r>
                      <a:endParaRPr lang="zh-CN" sz="1200" kern="100" dirty="0">
                        <a:effectLst/>
                        <a:latin typeface="Calibri"/>
                        <a:ea typeface="宋体"/>
                        <a:cs typeface="Times New Roman"/>
                      </a:endParaRPr>
                    </a:p>
                  </a:txBody>
                  <a:tcPr marL="68580" marR="68580" marT="0" marB="0" anchor="ctr">
                    <a:solidFill>
                      <a:schemeClr val="bg1"/>
                    </a:solidFill>
                  </a:tcPr>
                </a:tc>
              </a:tr>
              <a:tr h="3637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00" baseline="0" dirty="0" smtClean="0">
                          <a:effectLst/>
                        </a:rPr>
                        <a:t>cover</a:t>
                      </a:r>
                    </a:p>
                  </a:txBody>
                  <a:tcPr marL="68580" marR="68580" marT="0" marB="0" anchor="ctr">
                    <a:solidFill>
                      <a:schemeClr val="bg1"/>
                    </a:solidFill>
                  </a:tcPr>
                </a:tc>
                <a:tc>
                  <a:txBody>
                    <a:bodyPr/>
                    <a:lstStyle/>
                    <a:p>
                      <a:pPr marL="0" indent="0" algn="l" defTabSz="914400" rtl="0" eaLnBrk="1" latinLnBrk="0" hangingPunct="1">
                        <a:spcAft>
                          <a:spcPts val="0"/>
                        </a:spcAft>
                      </a:pPr>
                      <a:r>
                        <a:rPr lang="zh-CN" altLang="en-US" sz="1200" kern="100" dirty="0" smtClean="0">
                          <a:solidFill>
                            <a:schemeClr val="dk1"/>
                          </a:solidFill>
                          <a:effectLst/>
                          <a:latin typeface="Times New Roman"/>
                          <a:ea typeface="+mn-ea"/>
                          <a:cs typeface="Times New Roman"/>
                        </a:rPr>
                        <a:t>背景图完全覆盖背景区域。</a:t>
                      </a:r>
                      <a:endParaRPr lang="zh-CN" altLang="zh-CN" sz="1200" kern="100" dirty="0">
                        <a:solidFill>
                          <a:schemeClr val="dk1"/>
                        </a:solidFill>
                        <a:effectLst/>
                        <a:latin typeface="Times New Roman"/>
                        <a:ea typeface="+mn-ea"/>
                        <a:cs typeface="Times New Roman"/>
                      </a:endParaRPr>
                    </a:p>
                  </a:txBody>
                  <a:tcPr marL="68580" marR="68580" marT="0" marB="0" anchor="ctr">
                    <a:solidFill>
                      <a:schemeClr val="bg1"/>
                    </a:solidFill>
                  </a:tcPr>
                </a:tc>
              </a:tr>
              <a:tr h="363790">
                <a:tc>
                  <a:txBody>
                    <a:bodyPr/>
                    <a:lstStyle/>
                    <a:p>
                      <a:pPr algn="ctr">
                        <a:spcAft>
                          <a:spcPts val="0"/>
                        </a:spcAft>
                      </a:pPr>
                      <a:r>
                        <a:rPr lang="en-US" sz="1200" kern="100" baseline="0" dirty="0" smtClean="0">
                          <a:effectLst/>
                        </a:rPr>
                        <a:t>contain</a:t>
                      </a:r>
                      <a:endParaRPr lang="zh-CN" sz="1200" kern="100" baseline="0" dirty="0">
                        <a:effectLst/>
                        <a:latin typeface="Calibri"/>
                        <a:ea typeface="宋体"/>
                        <a:cs typeface="Times New Roman"/>
                      </a:endParaRPr>
                    </a:p>
                  </a:txBody>
                  <a:tcPr marL="68580" marR="68580" marT="0" marB="0" anchor="ctr">
                    <a:solidFill>
                      <a:schemeClr val="bg1"/>
                    </a:solidFill>
                  </a:tcPr>
                </a:tc>
                <a:tc>
                  <a:txBody>
                    <a:bodyPr/>
                    <a:lstStyle/>
                    <a:p>
                      <a:pPr marL="0" indent="0" algn="l" defTabSz="914400" rtl="0" eaLnBrk="1" latinLnBrk="0" hangingPunct="1">
                        <a:spcAft>
                          <a:spcPts val="0"/>
                        </a:spcAft>
                      </a:pPr>
                      <a:r>
                        <a:rPr lang="zh-CN" altLang="en-US" sz="1200" kern="100" dirty="0" smtClean="0">
                          <a:solidFill>
                            <a:schemeClr val="dk1"/>
                          </a:solidFill>
                          <a:effectLst/>
                          <a:latin typeface="Times New Roman"/>
                          <a:ea typeface="+mn-ea"/>
                          <a:cs typeface="Times New Roman"/>
                        </a:rPr>
                        <a:t>宽和高完全适应内容区域。</a:t>
                      </a:r>
                      <a:endParaRPr lang="zh-CN" sz="1200" kern="100" dirty="0">
                        <a:solidFill>
                          <a:schemeClr val="dk1"/>
                        </a:solidFill>
                        <a:effectLst/>
                        <a:latin typeface="Times New Roman"/>
                        <a:ea typeface="宋体"/>
                        <a:cs typeface="Times New Roman"/>
                      </a:endParaRPr>
                    </a:p>
                  </a:txBody>
                  <a:tcPr marL="68580" marR="68580" marT="0" marB="0" anchor="ctr">
                    <a:solidFill>
                      <a:schemeClr val="bg1"/>
                    </a:solidFill>
                  </a:tcPr>
                </a:tc>
              </a:tr>
            </a:tbl>
          </a:graphicData>
        </a:graphic>
      </p:graphicFrame>
      <p:sp>
        <p:nvSpPr>
          <p:cNvPr id="14" name="标题 1"/>
          <p:cNvSpPr>
            <a:spLocks noChangeArrowheads="1"/>
          </p:cNvSpPr>
          <p:nvPr/>
        </p:nvSpPr>
        <p:spPr bwMode="auto">
          <a:xfrm>
            <a:off x="1635852" y="182341"/>
            <a:ext cx="7544659"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200" b="1" smtClean="0">
                <a:solidFill>
                  <a:srgbClr val="0567A2"/>
                </a:solidFill>
                <a:latin typeface="微软雅黑" pitchFamily="34" charset="-122"/>
                <a:ea typeface="微软雅黑" pitchFamily="34" charset="-122"/>
                <a:sym typeface="宋体" charset="-122"/>
              </a:rPr>
              <a:t>前导</a:t>
            </a:r>
            <a:r>
              <a:rPr lang="zh-CN" altLang="en-US" sz="3200" b="1">
                <a:solidFill>
                  <a:srgbClr val="0567A2"/>
                </a:solidFill>
                <a:latin typeface="微软雅黑" pitchFamily="34" charset="-122"/>
                <a:ea typeface="微软雅黑" pitchFamily="34" charset="-122"/>
                <a:sym typeface="宋体" charset="-122"/>
              </a:rPr>
              <a:t>知识</a:t>
            </a:r>
            <a:r>
              <a:rPr lang="en-US" altLang="zh-CN" sz="3200" b="1">
                <a:solidFill>
                  <a:srgbClr val="0567A2"/>
                </a:solidFill>
                <a:latin typeface="微软雅黑" pitchFamily="34" charset="-122"/>
                <a:ea typeface="微软雅黑" pitchFamily="34" charset="-122"/>
                <a:sym typeface="宋体" charset="-122"/>
              </a:rPr>
              <a:t>-</a:t>
            </a:r>
            <a:r>
              <a:rPr lang="en-US" altLang="zh-CN" sz="3200" b="1">
                <a:solidFill>
                  <a:srgbClr val="0567A2"/>
                </a:solidFill>
                <a:latin typeface="微软雅黑" pitchFamily="34" charset="-122"/>
                <a:ea typeface="微软雅黑" pitchFamily="34" charset="-122"/>
              </a:rPr>
              <a:t>CSS</a:t>
            </a:r>
            <a:r>
              <a:rPr lang="zh-CN" altLang="en-US" sz="3200" b="1">
                <a:solidFill>
                  <a:srgbClr val="0567A2"/>
                </a:solidFill>
                <a:latin typeface="微软雅黑" pitchFamily="34" charset="-122"/>
                <a:ea typeface="微软雅黑" pitchFamily="34" charset="-122"/>
              </a:rPr>
              <a:t>背景</a:t>
            </a:r>
            <a:r>
              <a:rPr lang="zh-CN" altLang="en-US" sz="3200" b="1" smtClean="0">
                <a:solidFill>
                  <a:srgbClr val="0567A2"/>
                </a:solidFill>
                <a:latin typeface="微软雅黑" pitchFamily="34" charset="-122"/>
                <a:ea typeface="微软雅黑" pitchFamily="34" charset="-122"/>
              </a:rPr>
              <a:t>设置</a:t>
            </a:r>
            <a:endParaRPr lang="zh-CN" altLang="en-US" sz="3200" b="1">
              <a:solidFill>
                <a:srgbClr val="0567A2"/>
              </a:solidFill>
              <a:latin typeface="微软雅黑" pitchFamily="34" charset="-122"/>
              <a:ea typeface="微软雅黑" pitchFamily="34" charset="-122"/>
              <a:sym typeface="宋体" charset="-122"/>
            </a:endParaRPr>
          </a:p>
        </p:txBody>
      </p:sp>
    </p:spTree>
    <p:extLst>
      <p:ext uri="{BB962C8B-B14F-4D97-AF65-F5344CB8AC3E}">
        <p14:creationId xmlns:p14="http://schemas.microsoft.com/office/powerpoint/2010/main" val="334796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0"/>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9"/>
                                        </p:tgtEl>
                                        <p:attrNameLst>
                                          <p:attrName>style.visibility</p:attrName>
                                        </p:attrNameLst>
                                      </p:cBhvr>
                                      <p:to>
                                        <p:strVal val="hidden"/>
                                      </p:to>
                                    </p:set>
                                  </p:childTnLst>
                                </p:cTn>
                              </p:par>
                            </p:childTnLst>
                          </p:cTn>
                        </p:par>
                        <p:par>
                          <p:cTn id="17" fill="hold">
                            <p:stCondLst>
                              <p:cond delay="0"/>
                            </p:stCondLst>
                            <p:childTnLst>
                              <p:par>
                                <p:cTn id="18" presetID="22" presetClass="entr" presetSubtype="8"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left)">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41"/>
                                        </p:tgtEl>
                                        <p:attrNameLst>
                                          <p:attrName>style.visibility</p:attrName>
                                        </p:attrNameLst>
                                      </p:cBhvr>
                                      <p:to>
                                        <p:strVal val="hidden"/>
                                      </p:to>
                                    </p:set>
                                  </p:childTnLst>
                                </p:cTn>
                              </p:par>
                            </p:childTnLst>
                          </p:cTn>
                        </p:par>
                        <p:par>
                          <p:cTn id="25" fill="hold">
                            <p:stCondLst>
                              <p:cond delay="0"/>
                            </p:stCondLst>
                            <p:childTnLst>
                              <p:par>
                                <p:cTn id="26" presetID="22" presetClass="entr" presetSubtype="8"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par>
                                <p:cTn id="29" presetID="22" presetClass="entr" presetSubtype="8"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left)">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42"/>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43"/>
                                        </p:tgtEl>
                                        <p:attrNameLst>
                                          <p:attrName>style.visibility</p:attrName>
                                        </p:attrNameLst>
                                      </p:cBhvr>
                                      <p:to>
                                        <p:strVal val="hidden"/>
                                      </p:to>
                                    </p:set>
                                  </p:childTnLst>
                                </p:cTn>
                              </p:par>
                            </p:childTnLst>
                          </p:cTn>
                        </p:par>
                        <p:par>
                          <p:cTn id="38" fill="hold">
                            <p:stCondLst>
                              <p:cond delay="0"/>
                            </p:stCondLst>
                            <p:childTnLst>
                              <p:par>
                                <p:cTn id="39" presetID="22" presetClass="entr" presetSubtype="4"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down)">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44"/>
                                        </p:tgtEl>
                                        <p:attrNameLst>
                                          <p:attrName>style.visibility</p:attrName>
                                        </p:attrNameLst>
                                      </p:cBhvr>
                                      <p:to>
                                        <p:strVal val="hidden"/>
                                      </p:to>
                                    </p:set>
                                  </p:childTnLst>
                                </p:cTn>
                              </p:par>
                            </p:childTnLst>
                          </p:cTn>
                        </p:par>
                        <p:par>
                          <p:cTn id="46" fill="hold">
                            <p:stCondLst>
                              <p:cond delay="0"/>
                            </p:stCondLst>
                            <p:childTnLst>
                              <p:par>
                                <p:cTn id="47" presetID="22" presetClass="entr" presetSubtype="4" fill="hold" grpId="0" nodeType="after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down)">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45"/>
                                        </p:tgtEl>
                                        <p:attrNameLst>
                                          <p:attrName>style.visibility</p:attrName>
                                        </p:attrNameLst>
                                      </p:cBhvr>
                                      <p:to>
                                        <p:strVal val="hidden"/>
                                      </p:to>
                                    </p:set>
                                  </p:childTnLst>
                                </p:cTn>
                              </p:par>
                            </p:childTnLst>
                          </p:cTn>
                        </p:par>
                        <p:par>
                          <p:cTn id="54" fill="hold">
                            <p:stCondLst>
                              <p:cond delay="0"/>
                            </p:stCondLst>
                            <p:childTnLst>
                              <p:par>
                                <p:cTn id="55" presetID="22" presetClass="entr" presetSubtype="8" fill="hold" grpId="0" nodeType="after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par>
                                <p:cTn id="58" presetID="22" presetClass="entr" presetSubtype="8" fill="hold"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left)">
                                      <p:cBhvr>
                                        <p:cTn id="6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1" grpId="0" animBg="1"/>
      <p:bldP spid="41" grpId="1" animBg="1"/>
      <p:bldP spid="42" grpId="0" animBg="1"/>
      <p:bldP spid="42" grpId="1" animBg="1"/>
      <p:bldP spid="44" grpId="0" animBg="1"/>
      <p:bldP spid="44" grpId="1" animBg="1"/>
      <p:bldP spid="45" grpId="0" animBg="1"/>
      <p:bldP spid="45" grpId="1" animBg="1"/>
      <p:bldP spid="4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2"/>
          <p:cNvSpPr txBox="1">
            <a:spLocks/>
          </p:cNvSpPr>
          <p:nvPr/>
        </p:nvSpPr>
        <p:spPr bwMode="auto">
          <a:xfrm>
            <a:off x="481013" y="1620838"/>
            <a:ext cx="7975600" cy="6560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lvl="1">
              <a:lnSpc>
                <a:spcPct val="150000"/>
              </a:lnSpc>
              <a:defRPr/>
            </a:pPr>
            <a:r>
              <a:rPr lang="zh-CN" altLang="zh-CN" sz="1800" kern="0" smtClean="0"/>
              <a:t>用</a:t>
            </a:r>
            <a:r>
              <a:rPr lang="en-US" altLang="zh-CN" sz="1800" kern="0" smtClean="0"/>
              <a:t>backgroung</a:t>
            </a:r>
            <a:r>
              <a:rPr lang="zh-CN" altLang="zh-CN" sz="1800" kern="0" smtClean="0"/>
              <a:t>进行设置</a:t>
            </a:r>
            <a:r>
              <a:rPr lang="zh-CN" altLang="en-US" sz="1800" kern="0" smtClean="0">
                <a:latin typeface="微软雅黑" panose="020B0503020204020204" pitchFamily="34" charset="-122"/>
                <a:ea typeface="微软雅黑" panose="020B0503020204020204" pitchFamily="34" charset="-122"/>
              </a:rPr>
              <a:t>。</a:t>
            </a:r>
            <a:endParaRPr lang="en-US" altLang="zh-CN" sz="1800" kern="0" dirty="0" smtClean="0"/>
          </a:p>
        </p:txBody>
      </p:sp>
      <p:sp>
        <p:nvSpPr>
          <p:cNvPr id="38" name="矩形 37"/>
          <p:cNvSpPr/>
          <p:nvPr/>
        </p:nvSpPr>
        <p:spPr>
          <a:xfrm>
            <a:off x="560388" y="962025"/>
            <a:ext cx="3770584" cy="583108"/>
          </a:xfrm>
          <a:prstGeom prst="rect">
            <a:avLst/>
          </a:prstGeom>
        </p:spPr>
        <p:txBody>
          <a:bodyPr wrap="none">
            <a:spAutoFit/>
          </a:bodyPr>
          <a:lstStyle/>
          <a:p>
            <a:pPr marL="342900" indent="-342900">
              <a:lnSpc>
                <a:spcPct val="150000"/>
              </a:lnSpc>
              <a:spcBef>
                <a:spcPct val="20000"/>
              </a:spcBef>
              <a:buFontTx/>
              <a:buChar char="•"/>
              <a:defRPr/>
            </a:pPr>
            <a:r>
              <a:rPr lang="en-US" altLang="zh-CN" sz="2400" b="1" dirty="0">
                <a:solidFill>
                  <a:srgbClr val="0567A2"/>
                </a:solidFill>
              </a:rPr>
              <a:t>CSS</a:t>
            </a:r>
            <a:r>
              <a:rPr lang="zh-CN" altLang="en-US" sz="2400" b="1" dirty="0">
                <a:solidFill>
                  <a:srgbClr val="0567A2"/>
                </a:solidFill>
              </a:rPr>
              <a:t>背景</a:t>
            </a:r>
            <a:r>
              <a:rPr lang="zh-CN" altLang="en-US" sz="2400" b="1" dirty="0" smtClean="0">
                <a:solidFill>
                  <a:srgbClr val="0567A2"/>
                </a:solidFill>
              </a:rPr>
              <a:t>设置的复合写法</a:t>
            </a:r>
            <a:endParaRPr lang="en-US" altLang="zh-CN" sz="2400" b="1" dirty="0">
              <a:solidFill>
                <a:srgbClr val="0567A2"/>
              </a:solidFill>
            </a:endParaRPr>
          </a:p>
        </p:txBody>
      </p:sp>
      <p:sp>
        <p:nvSpPr>
          <p:cNvPr id="39" name="TextBox 38"/>
          <p:cNvSpPr txBox="1"/>
          <p:nvPr/>
        </p:nvSpPr>
        <p:spPr>
          <a:xfrm>
            <a:off x="790819" y="2250295"/>
            <a:ext cx="7436172" cy="2402841"/>
          </a:xfrm>
          <a:prstGeom prst="rect">
            <a:avLst/>
          </a:prstGeom>
          <a:solidFill>
            <a:schemeClr val="accent5">
              <a:lumMod val="20000"/>
              <a:lumOff val="80000"/>
            </a:schemeClr>
          </a:solidFill>
          <a:ln w="19050">
            <a:noFill/>
          </a:ln>
        </p:spPr>
        <p:txBody>
          <a:bodyPr>
            <a:noAutofit/>
          </a:bodyPr>
          <a:lstStyle/>
          <a:p>
            <a:pPr indent="457200">
              <a:lnSpc>
                <a:spcPct val="250000"/>
              </a:lnSpc>
            </a:pPr>
            <a:r>
              <a:rPr lang="zh-CN" altLang="zh-CN" dirty="0"/>
              <a:t>选择器</a:t>
            </a:r>
            <a:r>
              <a:rPr lang="en-US" altLang="zh-CN" dirty="0" smtClean="0"/>
              <a:t>{</a:t>
            </a:r>
          </a:p>
          <a:p>
            <a:pPr indent="457200">
              <a:lnSpc>
                <a:spcPct val="150000"/>
              </a:lnSpc>
            </a:pPr>
            <a:r>
              <a:rPr lang="en-US" altLang="zh-CN" dirty="0" smtClean="0"/>
              <a:t>      </a:t>
            </a:r>
            <a:r>
              <a:rPr lang="en-US" altLang="zh-CN" sz="1600" dirty="0" smtClean="0"/>
              <a:t>background </a:t>
            </a:r>
            <a:r>
              <a:rPr lang="en-US" altLang="zh-CN" sz="1600" dirty="0"/>
              <a:t>: background-color || background-image || </a:t>
            </a:r>
            <a:r>
              <a:rPr lang="en-US" altLang="zh-CN" sz="1600" dirty="0" smtClean="0"/>
              <a:t>     </a:t>
            </a:r>
          </a:p>
          <a:p>
            <a:pPr indent="457200">
              <a:lnSpc>
                <a:spcPct val="150000"/>
              </a:lnSpc>
            </a:pPr>
            <a:r>
              <a:rPr lang="en-US" altLang="zh-CN" sz="1600" dirty="0"/>
              <a:t> </a:t>
            </a:r>
            <a:r>
              <a:rPr lang="en-US" altLang="zh-CN" sz="1600" dirty="0" smtClean="0"/>
              <a:t>     background-repeat </a:t>
            </a:r>
            <a:r>
              <a:rPr lang="en-US" altLang="zh-CN" sz="1600" dirty="0"/>
              <a:t>|| background-attachment || </a:t>
            </a:r>
            <a:r>
              <a:rPr lang="en-US" altLang="zh-CN" sz="1600" dirty="0" smtClean="0"/>
              <a:t>background-position</a:t>
            </a:r>
          </a:p>
          <a:p>
            <a:pPr indent="457200">
              <a:lnSpc>
                <a:spcPct val="250000"/>
              </a:lnSpc>
            </a:pPr>
            <a:r>
              <a:rPr lang="en-US" altLang="zh-CN" dirty="0" smtClean="0"/>
              <a:t>}</a:t>
            </a:r>
            <a:endParaRPr lang="zh-CN" altLang="zh-CN" dirty="0"/>
          </a:p>
        </p:txBody>
      </p:sp>
      <p:sp>
        <p:nvSpPr>
          <p:cNvPr id="40" name="圆角矩形标注 39"/>
          <p:cNvSpPr/>
          <p:nvPr/>
        </p:nvSpPr>
        <p:spPr>
          <a:xfrm>
            <a:off x="1016517" y="5085184"/>
            <a:ext cx="6984776" cy="1021556"/>
          </a:xfrm>
          <a:prstGeom prst="wedgeRoundRectCallout">
            <a:avLst>
              <a:gd name="adj1" fmla="val -19715"/>
              <a:gd name="adj2" fmla="val -84162"/>
              <a:gd name="adj3" fmla="val 16667"/>
            </a:avLst>
          </a:prstGeom>
          <a:ln w="19050">
            <a:solidFill>
              <a:schemeClr val="bg2">
                <a:lumMod val="50000"/>
              </a:schemeClr>
            </a:solidFill>
          </a:ln>
        </p:spPr>
        <p:txBody>
          <a:bodyPr wrap="square" rtlCol="0" anchor="ctr">
            <a:spAutoFit/>
          </a:bodyPr>
          <a:lstStyle/>
          <a:p>
            <a:r>
              <a:rPr lang="en-US" altLang="zh-CN" dirty="0"/>
              <a:t> </a:t>
            </a:r>
            <a:r>
              <a:rPr lang="en-US" altLang="zh-CN" dirty="0" smtClean="0"/>
              <a:t>       </a:t>
            </a:r>
            <a:r>
              <a:rPr lang="zh-CN" altLang="zh-CN" dirty="0" smtClean="0"/>
              <a:t>如</a:t>
            </a:r>
            <a:r>
              <a:rPr lang="zh-CN" altLang="zh-CN" dirty="0"/>
              <a:t>使用该复合属性定义其单个参数，则其他参数的默认值将无条件覆盖各自对应的单个属性设置。默认值为</a:t>
            </a:r>
            <a:r>
              <a:rPr lang="zh-CN" altLang="zh-CN" dirty="0" smtClean="0"/>
              <a:t>：</a:t>
            </a:r>
            <a:endParaRPr lang="en-US" altLang="zh-CN" dirty="0" smtClean="0"/>
          </a:p>
          <a:p>
            <a:r>
              <a:rPr lang="en-US" altLang="zh-CN" dirty="0">
                <a:solidFill>
                  <a:schemeClr val="bg2">
                    <a:lumMod val="75000"/>
                  </a:schemeClr>
                </a:solidFill>
              </a:rPr>
              <a:t> </a:t>
            </a:r>
            <a:r>
              <a:rPr lang="en-US" altLang="zh-CN" dirty="0" smtClean="0">
                <a:solidFill>
                  <a:schemeClr val="bg2">
                    <a:lumMod val="75000"/>
                  </a:schemeClr>
                </a:solidFill>
              </a:rPr>
              <a:t>        </a:t>
            </a:r>
            <a:r>
              <a:rPr lang="en-US" altLang="zh-CN" dirty="0" smtClean="0">
                <a:solidFill>
                  <a:srgbClr val="0567A2"/>
                </a:solidFill>
              </a:rPr>
              <a:t>transparent </a:t>
            </a:r>
            <a:r>
              <a:rPr lang="en-US" altLang="zh-CN" dirty="0">
                <a:solidFill>
                  <a:srgbClr val="0567A2"/>
                </a:solidFill>
              </a:rPr>
              <a:t>none repeat scroll 0% 0%</a:t>
            </a:r>
            <a:r>
              <a:rPr lang="zh-CN" altLang="zh-CN" dirty="0">
                <a:solidFill>
                  <a:srgbClr val="0567A2"/>
                </a:solidFill>
              </a:rPr>
              <a:t>。</a:t>
            </a:r>
            <a:endParaRPr lang="zh-CN" altLang="en-US" dirty="0">
              <a:solidFill>
                <a:srgbClr val="0567A2"/>
              </a:solidFill>
              <a:ea typeface="宋体" pitchFamily="2" charset="-122"/>
            </a:endParaRPr>
          </a:p>
        </p:txBody>
      </p:sp>
      <p:sp>
        <p:nvSpPr>
          <p:cNvPr id="8" name="标题 1"/>
          <p:cNvSpPr>
            <a:spLocks noChangeArrowheads="1"/>
          </p:cNvSpPr>
          <p:nvPr/>
        </p:nvSpPr>
        <p:spPr bwMode="auto">
          <a:xfrm>
            <a:off x="1635852" y="182341"/>
            <a:ext cx="7544659"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200" b="1" smtClean="0">
                <a:solidFill>
                  <a:srgbClr val="0567A2"/>
                </a:solidFill>
                <a:latin typeface="微软雅黑" pitchFamily="34" charset="-122"/>
                <a:ea typeface="微软雅黑" pitchFamily="34" charset="-122"/>
                <a:sym typeface="宋体" charset="-122"/>
              </a:rPr>
              <a:t>前导</a:t>
            </a:r>
            <a:r>
              <a:rPr lang="zh-CN" altLang="en-US" sz="3200" b="1">
                <a:solidFill>
                  <a:srgbClr val="0567A2"/>
                </a:solidFill>
                <a:latin typeface="微软雅黑" pitchFamily="34" charset="-122"/>
                <a:ea typeface="微软雅黑" pitchFamily="34" charset="-122"/>
                <a:sym typeface="宋体" charset="-122"/>
              </a:rPr>
              <a:t>知识</a:t>
            </a:r>
            <a:r>
              <a:rPr lang="en-US" altLang="zh-CN" sz="3200" b="1">
                <a:solidFill>
                  <a:srgbClr val="0567A2"/>
                </a:solidFill>
                <a:latin typeface="微软雅黑" pitchFamily="34" charset="-122"/>
                <a:ea typeface="微软雅黑" pitchFamily="34" charset="-122"/>
                <a:sym typeface="宋体" charset="-122"/>
              </a:rPr>
              <a:t>-</a:t>
            </a:r>
            <a:r>
              <a:rPr lang="en-US" altLang="zh-CN" sz="3200" b="1">
                <a:solidFill>
                  <a:srgbClr val="0567A2"/>
                </a:solidFill>
                <a:latin typeface="微软雅黑" pitchFamily="34" charset="-122"/>
                <a:ea typeface="微软雅黑" pitchFamily="34" charset="-122"/>
              </a:rPr>
              <a:t>CSS</a:t>
            </a:r>
            <a:r>
              <a:rPr lang="zh-CN" altLang="en-US" sz="3200" b="1">
                <a:solidFill>
                  <a:srgbClr val="0567A2"/>
                </a:solidFill>
                <a:latin typeface="微软雅黑" pitchFamily="34" charset="-122"/>
                <a:ea typeface="微软雅黑" pitchFamily="34" charset="-122"/>
              </a:rPr>
              <a:t>背景</a:t>
            </a:r>
            <a:r>
              <a:rPr lang="zh-CN" altLang="en-US" sz="3200" b="1" smtClean="0">
                <a:solidFill>
                  <a:srgbClr val="0567A2"/>
                </a:solidFill>
                <a:latin typeface="微软雅黑" pitchFamily="34" charset="-122"/>
                <a:ea typeface="微软雅黑" pitchFamily="34" charset="-122"/>
              </a:rPr>
              <a:t>设置</a:t>
            </a:r>
            <a:endParaRPr lang="zh-CN" altLang="en-US" sz="3200" b="1">
              <a:solidFill>
                <a:srgbClr val="0567A2"/>
              </a:solidFill>
              <a:latin typeface="微软雅黑" pitchFamily="34" charset="-122"/>
              <a:ea typeface="微软雅黑" pitchFamily="34" charset="-122"/>
              <a:sym typeface="宋体" charset="-122"/>
            </a:endParaRPr>
          </a:p>
        </p:txBody>
      </p:sp>
    </p:spTree>
    <p:extLst>
      <p:ext uri="{BB962C8B-B14F-4D97-AF65-F5344CB8AC3E}">
        <p14:creationId xmlns:p14="http://schemas.microsoft.com/office/powerpoint/2010/main" val="124693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560388" y="1012359"/>
            <a:ext cx="1459054" cy="583108"/>
          </a:xfrm>
          <a:prstGeom prst="rect">
            <a:avLst/>
          </a:prstGeom>
        </p:spPr>
        <p:txBody>
          <a:bodyPr wrap="none">
            <a:spAutoFit/>
          </a:bodyPr>
          <a:lstStyle/>
          <a:p>
            <a:pPr marL="342900" indent="-342900">
              <a:lnSpc>
                <a:spcPct val="150000"/>
              </a:lnSpc>
              <a:spcBef>
                <a:spcPct val="20000"/>
              </a:spcBef>
              <a:buFontTx/>
              <a:buChar char="•"/>
              <a:defRPr/>
            </a:pPr>
            <a:r>
              <a:rPr lang="zh-CN" altLang="en-US" sz="2400" b="1" dirty="0" smtClean="0">
                <a:solidFill>
                  <a:srgbClr val="0567A2"/>
                </a:solidFill>
                <a:latin typeface="+mn-lt"/>
                <a:ea typeface="+mn-ea"/>
              </a:rPr>
              <a:t>盒阴影</a:t>
            </a:r>
            <a:endParaRPr lang="en-US" altLang="zh-CN" sz="2400" b="1" dirty="0">
              <a:solidFill>
                <a:srgbClr val="0567A2"/>
              </a:solidFill>
              <a:latin typeface="+mn-lt"/>
              <a:ea typeface="+mn-ea"/>
            </a:endParaRPr>
          </a:p>
        </p:txBody>
      </p:sp>
      <p:sp>
        <p:nvSpPr>
          <p:cNvPr id="34" name="TextBox 33"/>
          <p:cNvSpPr txBox="1"/>
          <p:nvPr/>
        </p:nvSpPr>
        <p:spPr>
          <a:xfrm>
            <a:off x="899592" y="2658225"/>
            <a:ext cx="7232965" cy="1800200"/>
          </a:xfrm>
          <a:prstGeom prst="rect">
            <a:avLst/>
          </a:prstGeom>
          <a:solidFill>
            <a:schemeClr val="accent5">
              <a:lumMod val="20000"/>
              <a:lumOff val="80000"/>
            </a:schemeClr>
          </a:solidFill>
          <a:ln w="19050">
            <a:noFill/>
          </a:ln>
        </p:spPr>
        <p:txBody>
          <a:bodyPr>
            <a:noAutofit/>
          </a:bodyPr>
          <a:lstStyle/>
          <a:p>
            <a:pPr>
              <a:lnSpc>
                <a:spcPct val="150000"/>
              </a:lnSpc>
            </a:pPr>
            <a:r>
              <a:rPr lang="zh-CN" altLang="zh-CN" dirty="0"/>
              <a:t>对象选择器</a:t>
            </a:r>
            <a:r>
              <a:rPr lang="en-US" altLang="zh-CN" dirty="0"/>
              <a:t> </a:t>
            </a:r>
            <a:r>
              <a:rPr lang="en-US" altLang="zh-CN" dirty="0" smtClean="0"/>
              <a:t>{</a:t>
            </a:r>
          </a:p>
          <a:p>
            <a:pPr>
              <a:lnSpc>
                <a:spcPct val="150000"/>
              </a:lnSpc>
            </a:pPr>
            <a:r>
              <a:rPr lang="en-US" altLang="zh-CN" dirty="0"/>
              <a:t> </a:t>
            </a:r>
            <a:r>
              <a:rPr lang="en-US" altLang="zh-CN" dirty="0" smtClean="0"/>
              <a:t>      box-shadow</a:t>
            </a:r>
            <a:r>
              <a:rPr lang="en-US" altLang="zh-CN" dirty="0"/>
              <a:t>:</a:t>
            </a:r>
            <a:r>
              <a:rPr lang="zh-CN" altLang="zh-CN" dirty="0"/>
              <a:t>投影方式</a:t>
            </a:r>
            <a:r>
              <a:rPr lang="en-US" altLang="zh-CN" dirty="0"/>
              <a:t>|| X</a:t>
            </a:r>
            <a:r>
              <a:rPr lang="zh-CN" altLang="zh-CN" dirty="0"/>
              <a:t>轴偏移量</a:t>
            </a:r>
            <a:r>
              <a:rPr lang="en-US" altLang="zh-CN" dirty="0"/>
              <a:t>|| Y</a:t>
            </a:r>
            <a:r>
              <a:rPr lang="zh-CN" altLang="zh-CN" dirty="0"/>
              <a:t>轴偏移量 </a:t>
            </a:r>
            <a:r>
              <a:rPr lang="en-US" altLang="zh-CN" dirty="0"/>
              <a:t>||</a:t>
            </a:r>
            <a:r>
              <a:rPr lang="zh-CN" altLang="zh-CN" dirty="0"/>
              <a:t>阴影模糊半径 </a:t>
            </a:r>
            <a:r>
              <a:rPr lang="en-US" altLang="zh-CN" dirty="0" smtClean="0"/>
              <a:t>||      </a:t>
            </a:r>
          </a:p>
          <a:p>
            <a:pPr>
              <a:lnSpc>
                <a:spcPct val="150000"/>
              </a:lnSpc>
            </a:pPr>
            <a:r>
              <a:rPr lang="en-US" altLang="zh-CN" dirty="0"/>
              <a:t> </a:t>
            </a:r>
            <a:r>
              <a:rPr lang="en-US" altLang="zh-CN" dirty="0" smtClean="0"/>
              <a:t>                           </a:t>
            </a:r>
            <a:r>
              <a:rPr lang="zh-CN" altLang="zh-CN" dirty="0" smtClean="0"/>
              <a:t>阴影</a:t>
            </a:r>
            <a:r>
              <a:rPr lang="zh-CN" altLang="zh-CN" dirty="0"/>
              <a:t>扩展半径 </a:t>
            </a:r>
            <a:r>
              <a:rPr lang="en-US" altLang="zh-CN" dirty="0"/>
              <a:t>||</a:t>
            </a:r>
            <a:r>
              <a:rPr lang="zh-CN" altLang="zh-CN" dirty="0"/>
              <a:t>阴影</a:t>
            </a:r>
            <a:r>
              <a:rPr lang="zh-CN" altLang="zh-CN" dirty="0" smtClean="0"/>
              <a:t>颜色</a:t>
            </a:r>
            <a:endParaRPr lang="en-US" altLang="zh-CN" dirty="0" smtClean="0"/>
          </a:p>
          <a:p>
            <a:pPr>
              <a:lnSpc>
                <a:spcPct val="150000"/>
              </a:lnSpc>
            </a:pPr>
            <a:r>
              <a:rPr lang="en-US" altLang="zh-CN" dirty="0" smtClean="0"/>
              <a:t>}</a:t>
            </a:r>
            <a:endParaRPr lang="zh-CN" altLang="zh-CN" dirty="0"/>
          </a:p>
        </p:txBody>
      </p:sp>
      <p:sp>
        <p:nvSpPr>
          <p:cNvPr id="35" name="圆角矩形标注 34"/>
          <p:cNvSpPr/>
          <p:nvPr/>
        </p:nvSpPr>
        <p:spPr>
          <a:xfrm>
            <a:off x="2339752" y="1774683"/>
            <a:ext cx="5432765" cy="1021556"/>
          </a:xfrm>
          <a:prstGeom prst="wedgeRoundRectCallout">
            <a:avLst>
              <a:gd name="adj1" fmla="val -30480"/>
              <a:gd name="adj2" fmla="val 81148"/>
              <a:gd name="adj3" fmla="val 16667"/>
            </a:avLst>
          </a:prstGeom>
          <a:ln w="19050">
            <a:solidFill>
              <a:schemeClr val="bg2">
                <a:lumMod val="50000"/>
              </a:schemeClr>
            </a:solidFill>
          </a:ln>
        </p:spPr>
        <p:txBody>
          <a:bodyPr wrap="square" rtlCol="0" anchor="ctr">
            <a:spAutoFit/>
          </a:bodyPr>
          <a:lstStyle/>
          <a:p>
            <a:r>
              <a:rPr lang="zh-CN" altLang="zh-CN" dirty="0"/>
              <a:t>此参数是一个可选值，如果不设值，其默认的投影方式是外阴影，设置阴影类型为“</a:t>
            </a:r>
            <a:r>
              <a:rPr lang="en-US" altLang="zh-CN" dirty="0"/>
              <a:t>inset</a:t>
            </a:r>
            <a:r>
              <a:rPr lang="zh-CN" altLang="zh-CN" dirty="0"/>
              <a:t>”时，其投影就是内阴影。</a:t>
            </a:r>
            <a:endParaRPr lang="zh-CN" altLang="en-US" dirty="0">
              <a:ea typeface="宋体" pitchFamily="2" charset="-122"/>
            </a:endParaRPr>
          </a:p>
        </p:txBody>
      </p:sp>
      <p:sp>
        <p:nvSpPr>
          <p:cNvPr id="36" name="圆角矩形标注 35"/>
          <p:cNvSpPr/>
          <p:nvPr/>
        </p:nvSpPr>
        <p:spPr>
          <a:xfrm>
            <a:off x="2915816" y="1849691"/>
            <a:ext cx="4968552" cy="1021556"/>
          </a:xfrm>
          <a:prstGeom prst="wedgeRoundRectCallout">
            <a:avLst>
              <a:gd name="adj1" fmla="val -21057"/>
              <a:gd name="adj2" fmla="val 77782"/>
              <a:gd name="adj3" fmla="val 16667"/>
            </a:avLst>
          </a:prstGeom>
          <a:ln w="19050">
            <a:solidFill>
              <a:schemeClr val="bg2">
                <a:lumMod val="50000"/>
              </a:schemeClr>
            </a:solidFill>
          </a:ln>
        </p:spPr>
        <p:txBody>
          <a:bodyPr wrap="square" rtlCol="0" anchor="ctr">
            <a:spAutoFit/>
          </a:bodyPr>
          <a:lstStyle/>
          <a:p>
            <a:r>
              <a:rPr lang="zh-CN" altLang="zh-CN" dirty="0"/>
              <a:t>是指阴影水平偏移量其值可以是正负值，如果值为正值，则阴影在对象的右边，反之其值为负值时，阴影在对象的左边。</a:t>
            </a:r>
            <a:endParaRPr lang="zh-CN" altLang="en-US" dirty="0">
              <a:ea typeface="宋体" pitchFamily="2" charset="-122"/>
            </a:endParaRPr>
          </a:p>
        </p:txBody>
      </p:sp>
      <p:sp>
        <p:nvSpPr>
          <p:cNvPr id="37" name="圆角矩形标注 36"/>
          <p:cNvSpPr/>
          <p:nvPr/>
        </p:nvSpPr>
        <p:spPr>
          <a:xfrm>
            <a:off x="3275856" y="1812187"/>
            <a:ext cx="4856701" cy="1021556"/>
          </a:xfrm>
          <a:prstGeom prst="wedgeRoundRectCallout">
            <a:avLst>
              <a:gd name="adj1" fmla="val 3964"/>
              <a:gd name="adj2" fmla="val 71652"/>
              <a:gd name="adj3" fmla="val 16667"/>
            </a:avLst>
          </a:prstGeom>
          <a:ln w="19050">
            <a:solidFill>
              <a:schemeClr val="bg2">
                <a:lumMod val="50000"/>
              </a:schemeClr>
            </a:solidFill>
          </a:ln>
        </p:spPr>
        <p:txBody>
          <a:bodyPr wrap="square" rtlCol="0" anchor="ctr">
            <a:spAutoFit/>
          </a:bodyPr>
          <a:lstStyle/>
          <a:p>
            <a:r>
              <a:rPr lang="zh-CN" altLang="zh-CN" dirty="0"/>
              <a:t>是指阴影的垂直偏移量，其值也可以是正负值，如果为正值，阴影在对象的底部，反之其值为负值时，阴影在对象的顶部。</a:t>
            </a:r>
            <a:endParaRPr lang="zh-CN" altLang="en-US" dirty="0">
              <a:ea typeface="宋体" pitchFamily="2" charset="-122"/>
            </a:endParaRPr>
          </a:p>
        </p:txBody>
      </p:sp>
      <p:sp>
        <p:nvSpPr>
          <p:cNvPr id="38" name="圆角矩形标注 37"/>
          <p:cNvSpPr/>
          <p:nvPr/>
        </p:nvSpPr>
        <p:spPr>
          <a:xfrm>
            <a:off x="3491880" y="1849691"/>
            <a:ext cx="4824536" cy="1021556"/>
          </a:xfrm>
          <a:prstGeom prst="wedgeRoundRectCallout">
            <a:avLst>
              <a:gd name="adj1" fmla="val 26781"/>
              <a:gd name="adj2" fmla="val 70114"/>
              <a:gd name="adj3" fmla="val 16667"/>
            </a:avLst>
          </a:prstGeom>
          <a:ln w="19050">
            <a:solidFill>
              <a:schemeClr val="bg2">
                <a:lumMod val="50000"/>
              </a:schemeClr>
            </a:solidFill>
          </a:ln>
        </p:spPr>
        <p:txBody>
          <a:bodyPr wrap="square" rtlCol="0" anchor="ctr">
            <a:spAutoFit/>
          </a:bodyPr>
          <a:lstStyle/>
          <a:p>
            <a:r>
              <a:rPr lang="zh-CN" altLang="zh-CN" dirty="0"/>
              <a:t>此参数是可选，但其值只能是为正值，如果其值为</a:t>
            </a:r>
            <a:r>
              <a:rPr lang="en-US" altLang="zh-CN" dirty="0"/>
              <a:t>0</a:t>
            </a:r>
            <a:r>
              <a:rPr lang="zh-CN" altLang="zh-CN" dirty="0"/>
              <a:t>时，表示阴影不具有模糊效果，其值越大阴影的边缘就越模糊。</a:t>
            </a:r>
            <a:endParaRPr lang="zh-CN" altLang="en-US" dirty="0">
              <a:ea typeface="宋体" pitchFamily="2" charset="-122"/>
            </a:endParaRPr>
          </a:p>
        </p:txBody>
      </p:sp>
      <p:sp>
        <p:nvSpPr>
          <p:cNvPr id="39" name="圆角矩形标注 38"/>
          <p:cNvSpPr/>
          <p:nvPr/>
        </p:nvSpPr>
        <p:spPr>
          <a:xfrm>
            <a:off x="2483768" y="4388912"/>
            <a:ext cx="5472608" cy="715089"/>
          </a:xfrm>
          <a:prstGeom prst="wedgeRoundRectCallout">
            <a:avLst>
              <a:gd name="adj1" fmla="val -31225"/>
              <a:gd name="adj2" fmla="val -114032"/>
              <a:gd name="adj3" fmla="val 16667"/>
            </a:avLst>
          </a:prstGeom>
          <a:ln w="19050">
            <a:solidFill>
              <a:schemeClr val="bg2">
                <a:lumMod val="50000"/>
              </a:schemeClr>
            </a:solidFill>
          </a:ln>
        </p:spPr>
        <p:txBody>
          <a:bodyPr wrap="square" rtlCol="0" anchor="ctr">
            <a:spAutoFit/>
          </a:bodyPr>
          <a:lstStyle/>
          <a:p>
            <a:r>
              <a:rPr lang="zh-CN" altLang="zh-CN" dirty="0"/>
              <a:t>此参数可选，其值可以是正负值，如果值为正，则整个阴影都延展扩大，反之值为负值是，则缩小。</a:t>
            </a:r>
            <a:endParaRPr lang="zh-CN" altLang="en-US" dirty="0">
              <a:ea typeface="宋体" pitchFamily="2" charset="-122"/>
            </a:endParaRPr>
          </a:p>
        </p:txBody>
      </p:sp>
      <p:sp>
        <p:nvSpPr>
          <p:cNvPr id="40" name="圆角矩形标注 39"/>
          <p:cNvSpPr/>
          <p:nvPr/>
        </p:nvSpPr>
        <p:spPr>
          <a:xfrm>
            <a:off x="2915816" y="4045193"/>
            <a:ext cx="5216741" cy="1328023"/>
          </a:xfrm>
          <a:prstGeom prst="wedgeRoundRectCallout">
            <a:avLst>
              <a:gd name="adj1" fmla="val -12710"/>
              <a:gd name="adj2" fmla="val -64607"/>
              <a:gd name="adj3" fmla="val 16667"/>
            </a:avLst>
          </a:prstGeom>
          <a:ln w="19050">
            <a:solidFill>
              <a:schemeClr val="bg2">
                <a:lumMod val="50000"/>
              </a:schemeClr>
            </a:solidFill>
          </a:ln>
        </p:spPr>
        <p:txBody>
          <a:bodyPr wrap="square" rtlCol="0" anchor="ctr">
            <a:spAutoFit/>
          </a:bodyPr>
          <a:lstStyle/>
          <a:p>
            <a:r>
              <a:rPr lang="zh-CN" altLang="zh-CN" dirty="0"/>
              <a:t>此参数可选，如果不设定任何颜色时，浏览器会取默认色，但各浏览器默认色不一样，特别是在</a:t>
            </a:r>
            <a:r>
              <a:rPr lang="en-US" altLang="zh-CN" dirty="0" err="1"/>
              <a:t>webkit</a:t>
            </a:r>
            <a:r>
              <a:rPr lang="zh-CN" altLang="zh-CN" dirty="0"/>
              <a:t>内核下的</a:t>
            </a:r>
            <a:r>
              <a:rPr lang="en-US" altLang="zh-CN" dirty="0"/>
              <a:t>safari</a:t>
            </a:r>
            <a:r>
              <a:rPr lang="zh-CN" altLang="zh-CN" dirty="0"/>
              <a:t>和</a:t>
            </a:r>
            <a:r>
              <a:rPr lang="en-US" altLang="zh-CN" dirty="0"/>
              <a:t>chrome</a:t>
            </a:r>
            <a:r>
              <a:rPr lang="zh-CN" altLang="zh-CN" dirty="0"/>
              <a:t>浏览器将无色，也就是透明，建议不要省略此参数。</a:t>
            </a:r>
            <a:endParaRPr lang="zh-CN" altLang="en-US" dirty="0">
              <a:ea typeface="宋体" pitchFamily="2" charset="-122"/>
            </a:endParaRPr>
          </a:p>
        </p:txBody>
      </p:sp>
      <p:sp>
        <p:nvSpPr>
          <p:cNvPr id="11" name="标题 1"/>
          <p:cNvSpPr>
            <a:spLocks noChangeArrowheads="1"/>
          </p:cNvSpPr>
          <p:nvPr/>
        </p:nvSpPr>
        <p:spPr bwMode="auto">
          <a:xfrm>
            <a:off x="1610686" y="199119"/>
            <a:ext cx="7569826"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200" b="1" smtClean="0">
                <a:solidFill>
                  <a:srgbClr val="0567A2"/>
                </a:solidFill>
                <a:latin typeface="微软雅黑" pitchFamily="34" charset="-122"/>
                <a:ea typeface="微软雅黑" pitchFamily="34" charset="-122"/>
                <a:sym typeface="宋体" charset="-122"/>
              </a:rPr>
              <a:t>前导</a:t>
            </a:r>
            <a:r>
              <a:rPr lang="zh-CN" altLang="en-US" sz="3200" b="1">
                <a:solidFill>
                  <a:srgbClr val="0567A2"/>
                </a:solidFill>
                <a:latin typeface="微软雅黑" pitchFamily="34" charset="-122"/>
                <a:ea typeface="微软雅黑" pitchFamily="34" charset="-122"/>
                <a:sym typeface="宋体" charset="-122"/>
              </a:rPr>
              <a:t>知识</a:t>
            </a:r>
            <a:r>
              <a:rPr lang="en-US" altLang="zh-CN" sz="3200" b="1">
                <a:solidFill>
                  <a:srgbClr val="0567A2"/>
                </a:solidFill>
                <a:latin typeface="微软雅黑" pitchFamily="34" charset="-122"/>
                <a:ea typeface="微软雅黑" pitchFamily="34" charset="-122"/>
                <a:sym typeface="宋体" charset="-122"/>
              </a:rPr>
              <a:t>-CSS</a:t>
            </a:r>
            <a:r>
              <a:rPr lang="zh-CN" altLang="en-US" sz="3200" b="1">
                <a:solidFill>
                  <a:srgbClr val="0567A2"/>
                </a:solidFill>
                <a:latin typeface="微软雅黑" pitchFamily="34" charset="-122"/>
                <a:ea typeface="微软雅黑" pitchFamily="34" charset="-122"/>
                <a:sym typeface="宋体" charset="-122"/>
              </a:rPr>
              <a:t>阴影和</a:t>
            </a:r>
            <a:r>
              <a:rPr lang="zh-CN" altLang="en-US" sz="3200" b="1" smtClean="0">
                <a:solidFill>
                  <a:srgbClr val="0567A2"/>
                </a:solidFill>
                <a:latin typeface="微软雅黑" pitchFamily="34" charset="-122"/>
                <a:ea typeface="微软雅黑" pitchFamily="34" charset="-122"/>
                <a:sym typeface="宋体" charset="-122"/>
              </a:rPr>
              <a:t>渐变</a:t>
            </a:r>
            <a:endParaRPr lang="zh-CN" altLang="en-US" sz="3200" b="1">
              <a:solidFill>
                <a:srgbClr val="0567A2"/>
              </a:solidFill>
              <a:latin typeface="微软雅黑" pitchFamily="34" charset="-122"/>
              <a:ea typeface="微软雅黑" pitchFamily="34" charset="-122"/>
              <a:sym typeface="宋体" charset="-122"/>
            </a:endParaRPr>
          </a:p>
        </p:txBody>
      </p:sp>
    </p:spTree>
    <p:extLst>
      <p:ext uri="{BB962C8B-B14F-4D97-AF65-F5344CB8AC3E}">
        <p14:creationId xmlns:p14="http://schemas.microsoft.com/office/powerpoint/2010/main" val="144222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down)">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5"/>
                                        </p:tgtEl>
                                        <p:attrNameLst>
                                          <p:attrName>style.visibility</p:attrName>
                                        </p:attrNameLst>
                                      </p:cBhvr>
                                      <p:to>
                                        <p:strVal val="hidden"/>
                                      </p:to>
                                    </p:set>
                                  </p:childTnLst>
                                </p:cTn>
                              </p:par>
                            </p:childTnLst>
                          </p:cTn>
                        </p:par>
                        <p:par>
                          <p:cTn id="17" fill="hold">
                            <p:stCondLst>
                              <p:cond delay="0"/>
                            </p:stCondLst>
                            <p:childTnLst>
                              <p:par>
                                <p:cTn id="18" presetID="22" presetClass="entr" presetSubtype="4"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down)">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6"/>
                                        </p:tgtEl>
                                        <p:attrNameLst>
                                          <p:attrName>style.visibility</p:attrName>
                                        </p:attrNameLst>
                                      </p:cBhvr>
                                      <p:to>
                                        <p:strVal val="hidden"/>
                                      </p:to>
                                    </p:set>
                                  </p:childTnLst>
                                </p:cTn>
                              </p:par>
                            </p:childTnLst>
                          </p:cTn>
                        </p:par>
                        <p:par>
                          <p:cTn id="25" fill="hold">
                            <p:stCondLst>
                              <p:cond delay="0"/>
                            </p:stCondLst>
                            <p:childTnLst>
                              <p:par>
                                <p:cTn id="26" presetID="22" presetClass="entr" presetSubtype="4"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down)">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7"/>
                                        </p:tgtEl>
                                        <p:attrNameLst>
                                          <p:attrName>style.visibility</p:attrName>
                                        </p:attrNameLst>
                                      </p:cBhvr>
                                      <p:to>
                                        <p:strVal val="hidden"/>
                                      </p:to>
                                    </p:set>
                                  </p:childTnLst>
                                </p:cTn>
                              </p:par>
                            </p:childTnLst>
                          </p:cTn>
                        </p:par>
                        <p:par>
                          <p:cTn id="33" fill="hold">
                            <p:stCondLst>
                              <p:cond delay="0"/>
                            </p:stCondLst>
                            <p:childTnLst>
                              <p:par>
                                <p:cTn id="34" presetID="22" presetClass="entr" presetSubtype="4"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down)">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38"/>
                                        </p:tgtEl>
                                        <p:attrNameLst>
                                          <p:attrName>style.visibility</p:attrName>
                                        </p:attrNameLst>
                                      </p:cBhvr>
                                      <p:to>
                                        <p:strVal val="hidden"/>
                                      </p:to>
                                    </p:set>
                                  </p:childTnLst>
                                </p:cTn>
                              </p:par>
                            </p:childTnLst>
                          </p:cTn>
                        </p:par>
                        <p:par>
                          <p:cTn id="41" fill="hold">
                            <p:stCondLst>
                              <p:cond delay="0"/>
                            </p:stCondLst>
                            <p:childTnLst>
                              <p:par>
                                <p:cTn id="42" presetID="22" presetClass="entr" presetSubtype="1"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up)">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39"/>
                                        </p:tgtEl>
                                        <p:attrNameLst>
                                          <p:attrName>style.visibility</p:attrName>
                                        </p:attrNameLst>
                                      </p:cBhvr>
                                      <p:to>
                                        <p:strVal val="hidden"/>
                                      </p:to>
                                    </p:set>
                                  </p:childTnLst>
                                </p:cTn>
                              </p:par>
                            </p:childTnLst>
                          </p:cTn>
                        </p:par>
                        <p:par>
                          <p:cTn id="49" fill="hold">
                            <p:stCondLst>
                              <p:cond delay="0"/>
                            </p:stCondLst>
                            <p:childTnLst>
                              <p:par>
                                <p:cTn id="50" presetID="22" presetClass="entr" presetSubtype="1" fill="hold" grpId="0" nodeType="after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up)">
                                      <p:cBhvr>
                                        <p:cTn id="5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nvPicPr>
        <p:blipFill>
          <a:blip r:embed="rId2"/>
          <a:stretch>
            <a:fillRect/>
          </a:stretch>
        </p:blipFill>
        <p:spPr>
          <a:xfrm>
            <a:off x="1344617" y="1916832"/>
            <a:ext cx="2676525" cy="3847465"/>
          </a:xfrm>
          <a:prstGeom prst="rect">
            <a:avLst/>
          </a:prstGeom>
        </p:spPr>
      </p:pic>
      <p:sp>
        <p:nvSpPr>
          <p:cNvPr id="13" name="圆角矩形 12"/>
          <p:cNvSpPr/>
          <p:nvPr/>
        </p:nvSpPr>
        <p:spPr>
          <a:xfrm>
            <a:off x="4554694" y="2564904"/>
            <a:ext cx="1388786" cy="408623"/>
          </a:xfrm>
          <a:prstGeom prst="roundRect">
            <a:avLst/>
          </a:prstGeom>
          <a:solidFill>
            <a:srgbClr val="0567A2"/>
          </a:solidFill>
          <a:ln>
            <a:solidFill>
              <a:schemeClr val="bg2">
                <a:lumMod val="75000"/>
              </a:schemeClr>
            </a:solidFill>
          </a:ln>
          <a:effectLst>
            <a:outerShdw blurRad="50800" dist="38100" dir="2700000" algn="tl" rotWithShape="0">
              <a:prstClr val="black">
                <a:alpha val="40000"/>
              </a:prstClr>
            </a:outerShdw>
          </a:effectLst>
        </p:spPr>
        <p:txBody>
          <a:bodyPr wrap="square" anchor="ctr">
            <a:spAutoFit/>
          </a:bodyPr>
          <a:lstStyle/>
          <a:p>
            <a:pPr algn="ctr">
              <a:defRPr/>
            </a:pPr>
            <a:r>
              <a:rPr lang="zh-CN" altLang="en-US" b="1" dirty="0" smtClean="0">
                <a:solidFill>
                  <a:schemeClr val="bg1"/>
                </a:solidFill>
                <a:ea typeface="宋体" pitchFamily="2" charset="-122"/>
              </a:rPr>
              <a:t>案例</a:t>
            </a:r>
            <a:endParaRPr lang="en-US" altLang="zh-CN" b="1" dirty="0">
              <a:solidFill>
                <a:schemeClr val="bg1"/>
              </a:solidFill>
              <a:ea typeface="宋体" pitchFamily="2" charset="-122"/>
            </a:endParaRPr>
          </a:p>
        </p:txBody>
      </p:sp>
      <p:cxnSp>
        <p:nvCxnSpPr>
          <p:cNvPr id="17" name="直接连接符 16"/>
          <p:cNvCxnSpPr/>
          <p:nvPr/>
        </p:nvCxnSpPr>
        <p:spPr bwMode="auto">
          <a:xfrm>
            <a:off x="4565142" y="3284984"/>
            <a:ext cx="3319226" cy="0"/>
          </a:xfrm>
          <a:prstGeom prst="line">
            <a:avLst/>
          </a:prstGeom>
          <a:noFill/>
          <a:ln w="28575" cap="flat" cmpd="sng" algn="ctr">
            <a:solidFill>
              <a:srgbClr val="0567A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p:cNvSpPr/>
          <p:nvPr/>
        </p:nvSpPr>
        <p:spPr>
          <a:xfrm>
            <a:off x="5274774" y="3563724"/>
            <a:ext cx="2528257" cy="369332"/>
          </a:xfrm>
          <a:prstGeom prst="rect">
            <a:avLst/>
          </a:prstGeom>
        </p:spPr>
        <p:txBody>
          <a:bodyPr wrap="none">
            <a:spAutoFit/>
          </a:bodyPr>
          <a:lstStyle/>
          <a:p>
            <a:pPr algn="ctr">
              <a:defRPr/>
            </a:pPr>
            <a:r>
              <a:rPr lang="zh-CN" altLang="en-US" b="1" dirty="0" smtClean="0">
                <a:ea typeface="宋体" pitchFamily="2" charset="-122"/>
              </a:rPr>
              <a:t>代码详</a:t>
            </a:r>
            <a:r>
              <a:rPr lang="zh-CN" altLang="en-US" b="1" dirty="0">
                <a:ea typeface="宋体" pitchFamily="2" charset="-122"/>
              </a:rPr>
              <a:t>见教材</a:t>
            </a:r>
            <a:r>
              <a:rPr lang="en-US" altLang="zh-CN" b="1" dirty="0" smtClean="0">
                <a:ea typeface="宋体" pitchFamily="2" charset="-122"/>
              </a:rPr>
              <a:t>demo3-2</a:t>
            </a:r>
            <a:endParaRPr lang="en-US" altLang="zh-CN" b="1" dirty="0">
              <a:ea typeface="宋体" pitchFamily="2" charset="-122"/>
            </a:endParaRPr>
          </a:p>
        </p:txBody>
      </p:sp>
      <p:sp>
        <p:nvSpPr>
          <p:cNvPr id="8" name="标题 1"/>
          <p:cNvSpPr>
            <a:spLocks noChangeArrowheads="1"/>
          </p:cNvSpPr>
          <p:nvPr/>
        </p:nvSpPr>
        <p:spPr bwMode="auto">
          <a:xfrm>
            <a:off x="1610686" y="199119"/>
            <a:ext cx="7569826" cy="7651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fontAlgn="base">
              <a:spcBef>
                <a:spcPct val="0"/>
              </a:spcBef>
              <a:spcAft>
                <a:spcPct val="0"/>
              </a:spcAft>
            </a:pPr>
            <a:r>
              <a:rPr lang="zh-CN" altLang="en-US" sz="3200" b="1" smtClean="0">
                <a:solidFill>
                  <a:srgbClr val="0567A2"/>
                </a:solidFill>
                <a:latin typeface="微软雅黑" pitchFamily="34" charset="-122"/>
                <a:ea typeface="微软雅黑" pitchFamily="34" charset="-122"/>
                <a:sym typeface="宋体" charset="-122"/>
              </a:rPr>
              <a:t>前导</a:t>
            </a:r>
            <a:r>
              <a:rPr lang="zh-CN" altLang="en-US" sz="3200" b="1">
                <a:solidFill>
                  <a:srgbClr val="0567A2"/>
                </a:solidFill>
                <a:latin typeface="微软雅黑" pitchFamily="34" charset="-122"/>
                <a:ea typeface="微软雅黑" pitchFamily="34" charset="-122"/>
                <a:sym typeface="宋体" charset="-122"/>
              </a:rPr>
              <a:t>知识</a:t>
            </a:r>
            <a:r>
              <a:rPr lang="en-US" altLang="zh-CN" sz="3200" b="1">
                <a:solidFill>
                  <a:srgbClr val="0567A2"/>
                </a:solidFill>
                <a:latin typeface="微软雅黑" pitchFamily="34" charset="-122"/>
                <a:ea typeface="微软雅黑" pitchFamily="34" charset="-122"/>
                <a:sym typeface="宋体" charset="-122"/>
              </a:rPr>
              <a:t>-CSS</a:t>
            </a:r>
            <a:r>
              <a:rPr lang="zh-CN" altLang="en-US" sz="3200" b="1">
                <a:solidFill>
                  <a:srgbClr val="0567A2"/>
                </a:solidFill>
                <a:latin typeface="微软雅黑" pitchFamily="34" charset="-122"/>
                <a:ea typeface="微软雅黑" pitchFamily="34" charset="-122"/>
                <a:sym typeface="宋体" charset="-122"/>
              </a:rPr>
              <a:t>阴影和</a:t>
            </a:r>
            <a:r>
              <a:rPr lang="zh-CN" altLang="en-US" sz="3200" b="1" smtClean="0">
                <a:solidFill>
                  <a:srgbClr val="0567A2"/>
                </a:solidFill>
                <a:latin typeface="微软雅黑" pitchFamily="34" charset="-122"/>
                <a:ea typeface="微软雅黑" pitchFamily="34" charset="-122"/>
                <a:sym typeface="宋体" charset="-122"/>
              </a:rPr>
              <a:t>渐变</a:t>
            </a:r>
            <a:endParaRPr lang="zh-CN" altLang="en-US" sz="3200" b="1">
              <a:solidFill>
                <a:srgbClr val="0567A2"/>
              </a:solidFill>
              <a:latin typeface="微软雅黑" pitchFamily="34" charset="-122"/>
              <a:ea typeface="微软雅黑" pitchFamily="34" charset="-122"/>
              <a:sym typeface="宋体" charset="-122"/>
            </a:endParaRPr>
          </a:p>
        </p:txBody>
      </p:sp>
    </p:spTree>
    <p:extLst>
      <p:ext uri="{BB962C8B-B14F-4D97-AF65-F5344CB8AC3E}">
        <p14:creationId xmlns:p14="http://schemas.microsoft.com/office/powerpoint/2010/main" val="329720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2d04d44dca45e51f37623e962f6afeaa6cdea2f"/>
</p:tagLst>
</file>

<file path=ppt/tags/tag2.xml><?xml version="1.0" encoding="utf-8"?>
<p:tagLst xmlns:a="http://schemas.openxmlformats.org/drawingml/2006/main" xmlns:r="http://schemas.openxmlformats.org/officeDocument/2006/relationships" xmlns:p="http://schemas.openxmlformats.org/presentationml/2006/main">
  <p:tag name="GENSWF_SLIDE_TITLE" val="第一章 PHP开篇"/>
  <p:tag name="GENSWF_ADVANCE_TIME" val="0.00"/>
  <p:tag name="ISPRING_SLIDE_INDENT_LEVEL" val="0"/>
  <p:tag name="ISPRING_CUSTOM_TIMING_USED" val="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185</TotalTime>
  <Words>4671</Words>
  <Application>Microsoft Office PowerPoint</Application>
  <PresentationFormat>全屏显示(4:3)</PresentationFormat>
  <Paragraphs>558</Paragraphs>
  <Slides>42</Slides>
  <Notes>9</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42</vt:i4>
      </vt:variant>
    </vt:vector>
  </HeadingPairs>
  <TitlesOfParts>
    <vt:vector size="44" baseType="lpstr">
      <vt:lpstr>Office 主题​​</vt:lpstr>
      <vt:lpstr>工作表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lucius</dc:creator>
  <cp:lastModifiedBy>马丹</cp:lastModifiedBy>
  <cp:revision>18</cp:revision>
  <dcterms:created xsi:type="dcterms:W3CDTF">2016-08-25T05:15:17Z</dcterms:created>
  <dcterms:modified xsi:type="dcterms:W3CDTF">2016-08-27T10:19:40Z</dcterms:modified>
</cp:coreProperties>
</file>